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3" r:id="rId4"/>
    <p:sldId id="259" r:id="rId5"/>
    <p:sldId id="266" r:id="rId6"/>
    <p:sldId id="267" r:id="rId7"/>
    <p:sldId id="268" r:id="rId8"/>
    <p:sldId id="269" r:id="rId9"/>
    <p:sldId id="272" r:id="rId10"/>
    <p:sldId id="274" r:id="rId11"/>
    <p:sldId id="261" r:id="rId12"/>
    <p:sldId id="276" r:id="rId13"/>
    <p:sldId id="273" r:id="rId14"/>
    <p:sldId id="265" r:id="rId15"/>
    <p:sldId id="271" r:id="rId16"/>
    <p:sldId id="275" r:id="rId17"/>
    <p:sldId id="262" r:id="rId18"/>
    <p:sldId id="264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C20F"/>
    <a:srgbClr val="FF0000"/>
    <a:srgbClr val="EBEB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6D9F66E-5EB9-4882-86FB-DCBF35E3C3E4}" styleName="中等深淺樣式 4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31" autoAdjust="0"/>
    <p:restoredTop sz="95214" autoAdjust="0"/>
  </p:normalViewPr>
  <p:slideViewPr>
    <p:cSldViewPr snapToGrid="0">
      <p:cViewPr>
        <p:scale>
          <a:sx n="75" d="100"/>
          <a:sy n="75" d="100"/>
        </p:scale>
        <p:origin x="77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BEB98-3A5E-412A-9A50-AF8772D58357}" type="datetimeFigureOut">
              <a:rPr lang="zh-TW" altLang="en-US" smtClean="0"/>
              <a:t>2024/1/21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8D37D-05D5-403D-813A-33109FEC9A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8554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差按鍵的電路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8D37D-05D5-403D-813A-33109FEC9A88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4352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差按鍵的電路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8D37D-05D5-403D-813A-33109FEC9A88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196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差按鍵的電路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8D37D-05D5-403D-813A-33109FEC9A88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7154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差按鍵的電路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8D37D-05D5-403D-813A-33109FEC9A88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9757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差按鍵的電路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8D37D-05D5-403D-813A-33109FEC9A88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1781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差按鍵的電路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8D37D-05D5-403D-813A-33109FEC9A88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5654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B72328-0C8D-F1B6-6D0B-31439BE7B3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028530C-FCB4-7B4A-3C13-BD53C36432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B1ECFEF-7D6E-C180-7903-802912625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C54-2ED6-4B61-AABC-18ADD730ED57}" type="datetimeFigureOut">
              <a:rPr lang="zh-TW" altLang="en-US" smtClean="0"/>
              <a:t>2024/1/21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69E12FA-3A35-EC4B-034A-A30FF914A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C0C3EC6-6171-6160-4A32-FBBD2DEA7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2BF9C-C292-4180-AF5B-77B3BD4D04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6263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F4524F-9799-1F2B-D860-A9432222A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204B8E3-B968-5ACC-FCD3-6EDA2F2E7F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AB27B7D-31D4-F181-EAFF-7AA91D8A1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C54-2ED6-4B61-AABC-18ADD730ED57}" type="datetimeFigureOut">
              <a:rPr lang="zh-TW" altLang="en-US" smtClean="0"/>
              <a:t>2024/1/21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228CC5D-3BCA-7FFE-3F26-6C056E996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2F6FA2C-D0BB-B9C8-D765-3AC80E61A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2BF9C-C292-4180-AF5B-77B3BD4D04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3340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4608306-CA63-B2B4-1E79-90F6C6D9B7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121F2C9-052E-D148-04AC-245CAD6806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40E0DBD-E362-4A33-BEDB-9BBB366C0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C54-2ED6-4B61-AABC-18ADD730ED57}" type="datetimeFigureOut">
              <a:rPr lang="zh-TW" altLang="en-US" smtClean="0"/>
              <a:t>2024/1/21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BADEBA6-47A7-6107-4812-E4C4B0D5D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011D5EC-6996-58AA-03A8-65B5C65AD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2BF9C-C292-4180-AF5B-77B3BD4D04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1321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411EC0-C84A-61D8-6C1E-ECABA3100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4A0098-17B3-1D51-42D6-E907366CA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2759C6-942B-4AA5-7408-8B2085A8E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C54-2ED6-4B61-AABC-18ADD730ED57}" type="datetimeFigureOut">
              <a:rPr lang="zh-TW" altLang="en-US" smtClean="0"/>
              <a:t>2024/1/21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7BE4208-5BB4-7FD5-FDA5-AA5EB2051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E92A7E-0C7B-D235-3737-13F93E6F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2BF9C-C292-4180-AF5B-77B3BD4D04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9907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863BC0-0519-7DCC-23BF-6EED6E86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1B250D5-DB23-0DBE-A4C4-BE75F992D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FB8924-4F9E-0B28-2E49-D4779B870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C54-2ED6-4B61-AABC-18ADD730ED57}" type="datetimeFigureOut">
              <a:rPr lang="zh-TW" altLang="en-US" smtClean="0"/>
              <a:t>2024/1/21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C29B8AD-BE9C-C570-6313-6BC623B76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E8ECEC0-E503-F42A-721F-9652212CB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2BF9C-C292-4180-AF5B-77B3BD4D04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9169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BA8456-7BE8-0E43-D41A-9015CFF10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78FCAC-CC30-BEED-4AAC-B65A517B75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59165D9-CE81-DC6F-5DDE-0223A1784A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7530976-B35C-4B39-F19F-1DAEEF1CE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C54-2ED6-4B61-AABC-18ADD730ED57}" type="datetimeFigureOut">
              <a:rPr lang="zh-TW" altLang="en-US" smtClean="0"/>
              <a:t>2024/1/21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C54137C-EC95-B209-8B4B-3A3BB6C8D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94DCA77-E72F-1C08-0E08-27684AF87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2BF9C-C292-4180-AF5B-77B3BD4D04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867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860D6C-8BE7-4BB0-4B9A-F9CE32AAF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AC71064-C517-D508-6766-721F031B08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D7ABE53-03F4-C4BF-3BC4-BD138DBE3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9B7510E-BA4D-00AB-4700-D45CDFC6D1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1DA6E04-367D-2DD6-4C6F-8906437B1F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F488231-4316-B716-4321-733C68FA2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C54-2ED6-4B61-AABC-18ADD730ED57}" type="datetimeFigureOut">
              <a:rPr lang="zh-TW" altLang="en-US" smtClean="0"/>
              <a:t>2024/1/21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DD254BB-8860-4F0A-55FB-866E27CDE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E929EAF-AB89-435A-5976-38237DE44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2BF9C-C292-4180-AF5B-77B3BD4D04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2375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9B87BB-231B-27E4-0953-FF25A4A28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18FB1AF-0E39-4638-E1B7-2438466A5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C54-2ED6-4B61-AABC-18ADD730ED57}" type="datetimeFigureOut">
              <a:rPr lang="zh-TW" altLang="en-US" smtClean="0"/>
              <a:t>2024/1/21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43814A2-77F6-4EEE-E919-EB2711FC1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45D99F-2EB4-46A4-7D3A-7364239E6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2BF9C-C292-4180-AF5B-77B3BD4D04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7870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9691DFF-76E3-31D1-BA90-A92C4AF80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C54-2ED6-4B61-AABC-18ADD730ED57}" type="datetimeFigureOut">
              <a:rPr lang="zh-TW" altLang="en-US" smtClean="0"/>
              <a:t>2024/1/21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BCABE6F-C5DB-F304-BE8A-1AF150C86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E7D6683-10F7-717C-55CD-8ECA3B605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2BF9C-C292-4180-AF5B-77B3BD4D04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3803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35131-69FB-6181-F8BC-20B95035D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2E6446-9B02-4823-B32A-A5FFCF5E0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1BE5A3C-9B52-890B-303C-EED0C5E44D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F4A60EB-268B-DD71-692C-681D26A54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C54-2ED6-4B61-AABC-18ADD730ED57}" type="datetimeFigureOut">
              <a:rPr lang="zh-TW" altLang="en-US" smtClean="0"/>
              <a:t>2024/1/21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30F02B6-F8B4-76A4-64B4-6381B0F6B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FA7008-635D-697E-A2BC-140867684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2BF9C-C292-4180-AF5B-77B3BD4D04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3342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1E345E-13F0-0AA6-3DB2-C76D04443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7D6BB41-603F-973C-2E73-592EE360E7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8A5BD6F-6F90-B6E2-7D19-CF2ABF886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1AC80E2-863D-584D-5FEC-D7E397DB3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C54-2ED6-4B61-AABC-18ADD730ED57}" type="datetimeFigureOut">
              <a:rPr lang="zh-TW" altLang="en-US" smtClean="0"/>
              <a:t>2024/1/21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B6F8BD1-A1E6-60B8-0E91-52938DA0C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06A7784-359E-B960-5BCD-30FE5FEAA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2BF9C-C292-4180-AF5B-77B3BD4D04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266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B787231-5ACE-5C0E-9862-43258BD45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8040939-401D-FDF2-C14E-27CB545FD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3CECBB0-6588-C375-D769-B6B408C67C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25DC54-2ED6-4B61-AABC-18ADD730ED57}" type="datetimeFigureOut">
              <a:rPr lang="zh-TW" altLang="en-US" smtClean="0"/>
              <a:t>2024/1/21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F36E2A-CE65-19F2-6849-A4A52D9738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C5E8365-C708-4CB2-5BFD-6C5019254E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72BF9C-C292-4180-AF5B-77B3BD4D04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6295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0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za9NyU-VCZ4&amp;t=359s" TargetMode="External"/><Relationship Id="rId5" Type="http://schemas.openxmlformats.org/officeDocument/2006/relationships/hyperlink" Target="https://mischianti.org/images-to-byte-array-online-converter-cpp-arduino/" TargetMode="External"/><Relationship Id="rId4" Type="http://schemas.openxmlformats.org/officeDocument/2006/relationships/hyperlink" Target="https://www.keil.com/dd/docs/datashts/atmel/at89s51_ds.pdf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microsoft.com/office/2007/relationships/hdphoto" Target="../media/hdphoto1.wdp"/><Relationship Id="rId7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microsoft.com/office/2007/relationships/hdphoto" Target="../media/hdphoto6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microsoft.com/office/2007/relationships/hdphoto" Target="../media/hdphoto5.wdp"/><Relationship Id="rId4" Type="http://schemas.microsoft.com/office/2007/relationships/hdphoto" Target="../media/hdphoto3.wdp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microsoft.com/office/2007/relationships/hdphoto" Target="../media/hdphoto4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3.png"/><Relationship Id="rId4" Type="http://schemas.microsoft.com/office/2007/relationships/hdphoto" Target="../media/hdphoto3.wdp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3.png"/><Relationship Id="rId10" Type="http://schemas.microsoft.com/office/2007/relationships/hdphoto" Target="../media/hdphoto5.wdp"/><Relationship Id="rId4" Type="http://schemas.microsoft.com/office/2007/relationships/hdphoto" Target="../media/hdphoto3.wdp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3.png"/><Relationship Id="rId4" Type="http://schemas.microsoft.com/office/2007/relationships/hdphoto" Target="../media/hdphoto3.wdp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8AB2CBB2-7906-B496-2562-1E8B5269CAB3}"/>
              </a:ext>
            </a:extLst>
          </p:cNvPr>
          <p:cNvSpPr txBox="1"/>
          <p:nvPr/>
        </p:nvSpPr>
        <p:spPr>
          <a:xfrm>
            <a:off x="1821180" y="5364137"/>
            <a:ext cx="8549640" cy="1226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微處理機導論期末專題</a:t>
            </a:r>
            <a:endParaRPr lang="en-US" altLang="zh-TW" sz="28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學號：</a:t>
            </a:r>
            <a:r>
              <a:rPr lang="en-US" altLang="zh-TW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109033121</a:t>
            </a:r>
            <a:r>
              <a:rPr lang="zh-TW" altLang="en-US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 姓名：陳靜</a:t>
            </a:r>
          </a:p>
        </p:txBody>
      </p:sp>
      <p:pic>
        <p:nvPicPr>
          <p:cNvPr id="11266" name="Picture 2" descr="Angry Birds 2 | Angry Birds">
            <a:extLst>
              <a:ext uri="{FF2B5EF4-FFF2-40B4-BE49-F238E27FC236}">
                <a16:creationId xmlns:a16="http://schemas.microsoft.com/office/drawing/2014/main" id="{A57FC812-9DAC-F360-C579-AFE098573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81" y="-94447"/>
            <a:ext cx="11398238" cy="525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ngry Birds Logos | Angry Birds Wiki | Fandom">
            <a:extLst>
              <a:ext uri="{FF2B5EF4-FFF2-40B4-BE49-F238E27FC236}">
                <a16:creationId xmlns:a16="http://schemas.microsoft.com/office/drawing/2014/main" id="{30E28B2A-A7D1-01BF-9BE2-C3C1292BF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75" b="17708"/>
          <a:stretch/>
        </p:blipFill>
        <p:spPr bwMode="auto">
          <a:xfrm>
            <a:off x="1333500" y="3105590"/>
            <a:ext cx="95250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6865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4" descr="Angry Birds VR: Isle of Pigs (English, Korean, Japanese)">
            <a:extLst>
              <a:ext uri="{FF2B5EF4-FFF2-40B4-BE49-F238E27FC236}">
                <a16:creationId xmlns:a16="http://schemas.microsoft.com/office/drawing/2014/main" id="{BC1C923D-05BA-B740-BF84-01778DFA3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33DC847-2C09-0AF0-09EA-A12341BB5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13" y="5580312"/>
            <a:ext cx="10515600" cy="1325563"/>
          </a:xfrm>
        </p:spPr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LED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2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電路圖 </a:t>
            </a:r>
            <a:r>
              <a:rPr lang="en-US" altLang="zh-TW" sz="2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(Optional)</a:t>
            </a:r>
            <a:endParaRPr lang="zh-TW" altLang="en-US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EC05E68-E152-737C-F6C0-F8A8DACF0F86}"/>
              </a:ext>
            </a:extLst>
          </p:cNvPr>
          <p:cNvSpPr txBox="1"/>
          <p:nvPr/>
        </p:nvSpPr>
        <p:spPr>
          <a:xfrm>
            <a:off x="228513" y="400965"/>
            <a:ext cx="7818466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LED</a:t>
            </a:r>
            <a:r>
              <a:rPr lang="zh-TW" alt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主要為 </a:t>
            </a:r>
            <a:r>
              <a:rPr lang="en-US" altLang="zh-TW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UART</a:t>
            </a:r>
            <a:r>
              <a:rPr lang="zh-TW" alt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通訊功能和確認 </a:t>
            </a:r>
            <a:r>
              <a:rPr lang="en-US" altLang="zh-TW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AT89S52</a:t>
            </a:r>
            <a:r>
              <a:rPr lang="zh-TW" alt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晶片正常運作的顯示。</a:t>
            </a:r>
            <a:endParaRPr lang="en-US" altLang="zh-TW" b="1" dirty="0">
              <a:solidFill>
                <a:schemeClr val="accent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3D3F74ED-0074-0CC6-E5E9-449B24101012}"/>
              </a:ext>
            </a:extLst>
          </p:cNvPr>
          <p:cNvGrpSpPr/>
          <p:nvPr/>
        </p:nvGrpSpPr>
        <p:grpSpPr>
          <a:xfrm>
            <a:off x="8524367" y="1258850"/>
            <a:ext cx="3185120" cy="5328223"/>
            <a:chOff x="8717407" y="1127950"/>
            <a:chExt cx="3185120" cy="5328223"/>
          </a:xfrm>
        </p:grpSpPr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0E43B21B-9CF4-03B8-120D-27959F184BA6}"/>
                </a:ext>
              </a:extLst>
            </p:cNvPr>
            <p:cNvSpPr txBox="1"/>
            <p:nvPr/>
          </p:nvSpPr>
          <p:spPr>
            <a:xfrm>
              <a:off x="8717407" y="1127950"/>
              <a:ext cx="3065453" cy="375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AT89S52</a:t>
              </a:r>
              <a:r>
                <a:rPr lang="zh-TW" altLang="en-US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晶片 </a:t>
              </a:r>
              <a:r>
                <a:rPr lang="en-US" altLang="zh-TW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LED</a:t>
              </a:r>
              <a:r>
                <a:rPr lang="zh-TW" altLang="en-US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腳位</a:t>
              </a:r>
              <a:endParaRPr lang="en-US" altLang="zh-TW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026" name="Picture 2" descr="AT89S51 8-Bit Microcontroller | Makers Electronics">
              <a:extLst>
                <a:ext uri="{FF2B5EF4-FFF2-40B4-BE49-F238E27FC236}">
                  <a16:creationId xmlns:a16="http://schemas.microsoft.com/office/drawing/2014/main" id="{2960C635-8C34-C2BC-9AAF-1F3B956CFE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34"/>
            <a:stretch/>
          </p:blipFill>
          <p:spPr bwMode="auto">
            <a:xfrm>
              <a:off x="8760814" y="1626375"/>
              <a:ext cx="3141713" cy="4829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F54D996D-4084-0E0E-1D8A-53C462848D62}"/>
                </a:ext>
              </a:extLst>
            </p:cNvPr>
            <p:cNvSpPr/>
            <p:nvPr/>
          </p:nvSpPr>
          <p:spPr>
            <a:xfrm>
              <a:off x="8758025" y="2119986"/>
              <a:ext cx="943494" cy="219918"/>
            </a:xfrm>
            <a:prstGeom prst="roundRect">
              <a:avLst/>
            </a:prstGeom>
            <a:solidFill>
              <a:srgbClr val="FF0000">
                <a:alpha val="33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FFDE48B0-992D-B332-D129-EDE36AEE6C04}"/>
                </a:ext>
              </a:extLst>
            </p:cNvPr>
            <p:cNvSpPr/>
            <p:nvPr/>
          </p:nvSpPr>
          <p:spPr>
            <a:xfrm>
              <a:off x="8756593" y="1889388"/>
              <a:ext cx="943494" cy="219918"/>
            </a:xfrm>
            <a:prstGeom prst="roundRect">
              <a:avLst/>
            </a:prstGeom>
            <a:solidFill>
              <a:srgbClr val="FF0000">
                <a:alpha val="33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E3988006-D7EF-412E-E763-34B53B0F8AD3}"/>
              </a:ext>
            </a:extLst>
          </p:cNvPr>
          <p:cNvGrpSpPr/>
          <p:nvPr/>
        </p:nvGrpSpPr>
        <p:grpSpPr>
          <a:xfrm>
            <a:off x="4563273" y="1261339"/>
            <a:ext cx="3065453" cy="5325734"/>
            <a:chOff x="5294965" y="1258850"/>
            <a:chExt cx="3065453" cy="5325734"/>
          </a:xfrm>
        </p:grpSpPr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6C946889-2CC0-6C74-45E0-17016542501F}"/>
                </a:ext>
              </a:extLst>
            </p:cNvPr>
            <p:cNvSpPr txBox="1"/>
            <p:nvPr/>
          </p:nvSpPr>
          <p:spPr>
            <a:xfrm>
              <a:off x="5294965" y="1258850"/>
              <a:ext cx="3065453" cy="375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KT89S51</a:t>
              </a:r>
              <a:r>
                <a:rPr lang="zh-TW" altLang="en-US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實驗板 </a:t>
              </a:r>
              <a:r>
                <a:rPr lang="en-US" altLang="zh-TW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LED</a:t>
              </a:r>
              <a:r>
                <a:rPr lang="zh-TW" altLang="en-US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腳位</a:t>
              </a:r>
              <a:endParaRPr lang="en-US" altLang="zh-TW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DFD9C978-5FCA-EA26-F253-5242D0BAFF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662" t="1930" r="2879"/>
            <a:stretch/>
          </p:blipFill>
          <p:spPr>
            <a:xfrm>
              <a:off x="5379892" y="1754786"/>
              <a:ext cx="2895600" cy="4829798"/>
            </a:xfrm>
            <a:prstGeom prst="rect">
              <a:avLst/>
            </a:prstGeom>
          </p:spPr>
        </p:pic>
      </p:grp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992D3DF3-E618-3F12-1B73-0A7CB78C5EFA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7142480" y="2130247"/>
            <a:ext cx="1421073" cy="1065073"/>
          </a:xfrm>
          <a:prstGeom prst="bentConnector3">
            <a:avLst>
              <a:gd name="adj1" fmla="val 50000"/>
            </a:avLst>
          </a:prstGeom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89B48948-D8AD-72BB-C8EC-1ACFDC474185}"/>
              </a:ext>
            </a:extLst>
          </p:cNvPr>
          <p:cNvCxnSpPr>
            <a:cxnSpLocks/>
          </p:cNvCxnSpPr>
          <p:nvPr/>
        </p:nvCxnSpPr>
        <p:spPr>
          <a:xfrm flipV="1">
            <a:off x="7142480" y="2346960"/>
            <a:ext cx="1421073" cy="1021080"/>
          </a:xfrm>
          <a:prstGeom prst="bentConnector3">
            <a:avLst>
              <a:gd name="adj1" fmla="val 50000"/>
            </a:avLst>
          </a:prstGeom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4E402AB2-4A54-D1FC-ADC7-1A066C157493}"/>
              </a:ext>
            </a:extLst>
          </p:cNvPr>
          <p:cNvSpPr/>
          <p:nvPr/>
        </p:nvSpPr>
        <p:spPr>
          <a:xfrm>
            <a:off x="6934200" y="3131812"/>
            <a:ext cx="673927" cy="367144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69078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The Angry Birds Movie 2' Review: So Stupid, Yet So Funny - The New York  Times">
            <a:extLst>
              <a:ext uri="{FF2B5EF4-FFF2-40B4-BE49-F238E27FC236}">
                <a16:creationId xmlns:a16="http://schemas.microsoft.com/office/drawing/2014/main" id="{9BDA2B85-8FEA-82C7-4ABA-ADB39BB701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0" r="20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33DC847-2C09-0AF0-09EA-A12341BB5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087" y="437009"/>
            <a:ext cx="10515600" cy="1325563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軟體流程圖</a:t>
            </a:r>
          </a:p>
        </p:txBody>
      </p:sp>
    </p:spTree>
    <p:extLst>
      <p:ext uri="{BB962C8B-B14F-4D97-AF65-F5344CB8AC3E}">
        <p14:creationId xmlns:p14="http://schemas.microsoft.com/office/powerpoint/2010/main" val="42815201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The Angry Birds Movie 2' Review: So Stupid, Yet So Funny - The New York  Times">
            <a:extLst>
              <a:ext uri="{FF2B5EF4-FFF2-40B4-BE49-F238E27FC236}">
                <a16:creationId xmlns:a16="http://schemas.microsoft.com/office/drawing/2014/main" id="{9BDA2B85-8FEA-82C7-4ABA-ADB39BB701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0" r="20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33DC847-2C09-0AF0-09EA-A12341BB5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087" y="437009"/>
            <a:ext cx="10515600" cy="1325563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軟體架構介紹 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主要架構 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State Machine)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E2AD0DA-748D-417D-EE73-2252D4A082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36"/>
          <a:stretch/>
        </p:blipFill>
        <p:spPr>
          <a:xfrm>
            <a:off x="915510" y="1893475"/>
            <a:ext cx="4301649" cy="455847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D6777EE-F1CC-1BD2-474F-A74DEDF1BA1F}"/>
              </a:ext>
            </a:extLst>
          </p:cNvPr>
          <p:cNvSpPr txBox="1"/>
          <p:nvPr/>
        </p:nvSpPr>
        <p:spPr>
          <a:xfrm>
            <a:off x="5903887" y="1907350"/>
            <a:ext cx="5521961" cy="168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在 </a:t>
            </a:r>
            <a:r>
              <a:rPr lang="en-US" altLang="zh-TW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while</a:t>
            </a:r>
            <a:r>
              <a:rPr lang="zh-TW" altLang="en-US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loop </a:t>
            </a:r>
            <a:r>
              <a:rPr lang="zh-TW" altLang="en-US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中檢查當前的 </a:t>
            </a:r>
            <a:r>
              <a:rPr lang="en-US" altLang="zh-TW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state (</a:t>
            </a:r>
            <a:r>
              <a:rPr lang="zh-TW" altLang="en-US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主畫面、設定、遊戲畫面</a:t>
            </a:r>
            <a:r>
              <a:rPr lang="en-US" altLang="zh-TW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zh-TW" altLang="en-US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，並執行對應的控制流程。</a:t>
            </a:r>
            <a:endParaRPr lang="en-US" altLang="zh-TW" sz="2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171488E-169A-70AE-4306-AD68E7A59D14}"/>
              </a:ext>
            </a:extLst>
          </p:cNvPr>
          <p:cNvSpPr txBox="1"/>
          <p:nvPr/>
        </p:nvSpPr>
        <p:spPr>
          <a:xfrm>
            <a:off x="5903887" y="5258045"/>
            <a:ext cx="5521961" cy="786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例如：在主畫面選擇 </a:t>
            </a:r>
            <a:r>
              <a:rPr lang="en-US" altLang="zh-TW" sz="16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”Setting” </a:t>
            </a:r>
            <a:r>
              <a:rPr lang="zh-TW" altLang="en-US" sz="16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按下 </a:t>
            </a:r>
            <a:r>
              <a:rPr lang="en-US" altLang="zh-TW" sz="16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enter </a:t>
            </a:r>
            <a:r>
              <a:rPr lang="zh-TW" altLang="en-US" sz="16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鍵，更新畫面為設定畫面，並改變變數 </a:t>
            </a:r>
            <a:r>
              <a:rPr lang="en-US" altLang="zh-TW" sz="16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”cur_state”</a:t>
            </a:r>
            <a:r>
              <a:rPr lang="zh-TW" altLang="en-US" sz="16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，以執行對應的控制程式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8B87EA4-D852-D0A7-3467-F5AFF53B3AE4}"/>
              </a:ext>
            </a:extLst>
          </p:cNvPr>
          <p:cNvSpPr txBox="1"/>
          <p:nvPr/>
        </p:nvSpPr>
        <p:spPr>
          <a:xfrm>
            <a:off x="5903887" y="3765288"/>
            <a:ext cx="5444651" cy="1133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在特定的按鍵行為切換 </a:t>
            </a:r>
            <a:r>
              <a:rPr lang="en-US" altLang="zh-TW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state</a:t>
            </a:r>
            <a:r>
              <a:rPr lang="zh-TW" altLang="en-US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，並展示新頁面。</a:t>
            </a:r>
            <a:endParaRPr lang="en-US" altLang="zh-TW" sz="2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" name="Picture 2" descr="Red | Angry Birds Wiki | Fandom">
            <a:extLst>
              <a:ext uri="{FF2B5EF4-FFF2-40B4-BE49-F238E27FC236}">
                <a16:creationId xmlns:a16="http://schemas.microsoft.com/office/drawing/2014/main" id="{D287EC74-7F88-3FD7-CC67-867E5EFA8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2" y="4946253"/>
            <a:ext cx="1175802" cy="176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3986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The Angry Birds Movie 2' Review: So Stupid, Yet So Funny - The New York  Times">
            <a:extLst>
              <a:ext uri="{FF2B5EF4-FFF2-40B4-BE49-F238E27FC236}">
                <a16:creationId xmlns:a16="http://schemas.microsoft.com/office/drawing/2014/main" id="{C7037443-6CB2-1183-B49C-3372FB9925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0" r="20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CD74FE6-7688-CDDC-A5E8-1EE53BBD959E}"/>
              </a:ext>
            </a:extLst>
          </p:cNvPr>
          <p:cNvSpPr txBox="1"/>
          <p:nvPr/>
        </p:nvSpPr>
        <p:spPr>
          <a:xfrm>
            <a:off x="693760" y="1738094"/>
            <a:ext cx="5572735" cy="2119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本次專題中共使用兩塊 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8051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，其中一塊負責主畫面和設定畫面的顯示和控制，另外一塊負責遊戲畫面的顯示和控制。</a:t>
            </a:r>
            <a:endParaRPr lang="en-US" altLang="zh-TW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透過 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UART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通訊傳送 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”cur_state”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如上一頁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，決定由哪一塊 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8051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控制 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OLED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03EF1330-8160-0FD1-F106-058703BF1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087" y="437009"/>
            <a:ext cx="10515600" cy="1325563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軟體架構介紹 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(UART)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9A8EDFF3-CB80-B0B1-56D0-77794E3FA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664" y="4056286"/>
            <a:ext cx="4510586" cy="2463898"/>
          </a:xfrm>
          <a:prstGeom prst="rect">
            <a:avLst/>
          </a:prstGeom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EB6740D5-E451-60B1-36A1-45BA09EDF38C}"/>
              </a:ext>
            </a:extLst>
          </p:cNvPr>
          <p:cNvGrpSpPr/>
          <p:nvPr/>
        </p:nvGrpSpPr>
        <p:grpSpPr>
          <a:xfrm>
            <a:off x="6941283" y="375548"/>
            <a:ext cx="4490311" cy="4992436"/>
            <a:chOff x="6573521" y="819085"/>
            <a:chExt cx="4490311" cy="4992436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E0CB6F51-9B2D-BA3A-35EC-334F877AB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73521" y="1355817"/>
              <a:ext cx="4490311" cy="4455704"/>
            </a:xfrm>
            <a:prstGeom prst="rect">
              <a:avLst/>
            </a:prstGeom>
          </p:spPr>
        </p:pic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B6457FA8-3DF0-8EC5-A6B0-28F11C12C18D}"/>
                </a:ext>
              </a:extLst>
            </p:cNvPr>
            <p:cNvSpPr txBox="1"/>
            <p:nvPr/>
          </p:nvSpPr>
          <p:spPr>
            <a:xfrm>
              <a:off x="6573521" y="819085"/>
              <a:ext cx="4490311" cy="417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6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▼ </a:t>
              </a:r>
              <a:r>
                <a:rPr lang="en-US" altLang="zh-TW" sz="16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KT89S51 </a:t>
              </a:r>
              <a:r>
                <a:rPr lang="zh-TW" altLang="en-US" sz="16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控制傳送 </a:t>
              </a:r>
              <a:r>
                <a:rPr lang="en-US" altLang="zh-TW" sz="16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UART</a:t>
              </a:r>
              <a:r>
                <a:rPr lang="zh-TW" altLang="en-US" sz="16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數據的程式</a:t>
              </a:r>
              <a:endParaRPr lang="en-US" altLang="zh-TW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pic>
        <p:nvPicPr>
          <p:cNvPr id="12" name="Picture 2" descr="Red | Angry Birds Wiki | Fandom">
            <a:extLst>
              <a:ext uri="{FF2B5EF4-FFF2-40B4-BE49-F238E27FC236}">
                <a16:creationId xmlns:a16="http://schemas.microsoft.com/office/drawing/2014/main" id="{223E966B-5ADF-397D-000B-F8FDB67CD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8500" y="3857905"/>
            <a:ext cx="1175802" cy="176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848BDF46-0777-8823-62F5-FE7BA4EF393C}"/>
              </a:ext>
            </a:extLst>
          </p:cNvPr>
          <p:cNvGrpSpPr/>
          <p:nvPr/>
        </p:nvGrpSpPr>
        <p:grpSpPr>
          <a:xfrm>
            <a:off x="5903887" y="5618842"/>
            <a:ext cx="6142461" cy="988299"/>
            <a:chOff x="5799240" y="342549"/>
            <a:chExt cx="6142461" cy="98829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EDBD7CFC-0E74-982E-724F-B4A91351BBDB}"/>
                </a:ext>
              </a:extLst>
            </p:cNvPr>
            <p:cNvGrpSpPr/>
            <p:nvPr/>
          </p:nvGrpSpPr>
          <p:grpSpPr>
            <a:xfrm>
              <a:off x="5979459" y="410606"/>
              <a:ext cx="5875988" cy="786562"/>
              <a:chOff x="5979459" y="410606"/>
              <a:chExt cx="5875988" cy="786562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D2140D57-EE9B-2FD6-034D-192B8D6979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b="35816"/>
              <a:stretch/>
            </p:blipFill>
            <p:spPr>
              <a:xfrm>
                <a:off x="5979459" y="549452"/>
                <a:ext cx="2171700" cy="580783"/>
              </a:xfrm>
              <a:prstGeom prst="rect">
                <a:avLst/>
              </a:prstGeom>
            </p:spPr>
          </p:pic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F1AF3CF8-D95F-F847-F5FB-A2FDA30D2FDB}"/>
                  </a:ext>
                </a:extLst>
              </p:cNvPr>
              <p:cNvSpPr txBox="1"/>
              <p:nvPr/>
            </p:nvSpPr>
            <p:spPr>
              <a:xfrm>
                <a:off x="8298165" y="410606"/>
                <a:ext cx="3557282" cy="786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1600" b="1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P0_0</a:t>
                </a:r>
                <a:r>
                  <a:rPr lang="zh-TW" altLang="en-US" sz="1600" b="1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閃爍：</a:t>
                </a:r>
                <a:r>
                  <a:rPr lang="en-US" altLang="zh-TW" sz="1600" b="1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AT89S52</a:t>
                </a:r>
                <a:r>
                  <a:rPr lang="zh-TW" altLang="en-US" sz="1600" b="1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晶片正常運作中</a:t>
                </a:r>
                <a:endParaRPr lang="en-US" altLang="zh-TW" sz="16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TW" sz="1600" b="1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P0_0</a:t>
                </a:r>
                <a:r>
                  <a:rPr lang="zh-TW" altLang="en-US" sz="1600" b="1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恆亮：透過 </a:t>
                </a:r>
                <a:r>
                  <a:rPr lang="en-US" altLang="zh-TW" sz="1600" b="1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UART</a:t>
                </a:r>
                <a:r>
                  <a:rPr lang="zh-TW" altLang="en-US" sz="1600" b="1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600" b="1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RX</a:t>
                </a:r>
                <a:r>
                  <a:rPr lang="zh-TW" altLang="en-US" sz="1600" b="1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收到訊號</a:t>
                </a:r>
                <a:endParaRPr lang="en-US" altLang="zh-TW" sz="16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2A275F3E-35F3-D4E4-7BFD-BC84D97812C2}"/>
                </a:ext>
              </a:extLst>
            </p:cNvPr>
            <p:cNvSpPr/>
            <p:nvPr/>
          </p:nvSpPr>
          <p:spPr>
            <a:xfrm>
              <a:off x="5799240" y="342549"/>
              <a:ext cx="6142461" cy="98829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896498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The Angry Birds Movie 2' Review: So Stupid, Yet So Funny - The New York  Times">
            <a:extLst>
              <a:ext uri="{FF2B5EF4-FFF2-40B4-BE49-F238E27FC236}">
                <a16:creationId xmlns:a16="http://schemas.microsoft.com/office/drawing/2014/main" id="{C7037443-6CB2-1183-B49C-3372FB9925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0" r="20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90928F2-8FEF-6AE1-6CE6-73FFA3665C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440"/>
          <a:stretch/>
        </p:blipFill>
        <p:spPr>
          <a:xfrm>
            <a:off x="2860672" y="3032127"/>
            <a:ext cx="2859741" cy="268844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91FD12C-5188-1405-32E5-2870AF83AC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871" r="10738"/>
          <a:stretch/>
        </p:blipFill>
        <p:spPr>
          <a:xfrm>
            <a:off x="6131858" y="3032127"/>
            <a:ext cx="2859741" cy="269457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CD74FE6-7688-CDDC-A5E8-1EE53BBD959E}"/>
              </a:ext>
            </a:extLst>
          </p:cNvPr>
          <p:cNvSpPr txBox="1"/>
          <p:nvPr/>
        </p:nvSpPr>
        <p:spPr>
          <a:xfrm>
            <a:off x="838200" y="1789322"/>
            <a:ext cx="10515600" cy="872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OLED 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一次僅能由一個 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8051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進行控制，因此在開始進行控制前需呼叫 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I2C_Start()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函式，進行初始化。</a:t>
            </a:r>
            <a:endParaRPr lang="en-US" altLang="zh-TW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當沒有要使用時，需要使用 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I2C_Stop() 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函式停止 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I2C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通訊介面，以利另一個 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8051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進行控制。</a:t>
            </a:r>
            <a:endParaRPr lang="en-US" altLang="zh-TW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1D8C494-1405-BC64-19B0-49AAB573053A}"/>
              </a:ext>
            </a:extLst>
          </p:cNvPr>
          <p:cNvSpPr txBox="1"/>
          <p:nvPr/>
        </p:nvSpPr>
        <p:spPr>
          <a:xfrm>
            <a:off x="838200" y="6000095"/>
            <a:ext cx="10515600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上面兩個 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function 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為 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LAB3 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中所提供的函式庫，如上一頁程式中有呼叫以上兩個函式。</a:t>
            </a:r>
            <a:endParaRPr lang="en-US" altLang="zh-TW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2" name="Picture 2" descr="Red | Angry Birds Wiki | Fandom">
            <a:extLst>
              <a:ext uri="{FF2B5EF4-FFF2-40B4-BE49-F238E27FC236}">
                <a16:creationId xmlns:a16="http://schemas.microsoft.com/office/drawing/2014/main" id="{223E966B-5ADF-397D-000B-F8FDB67CD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182" y="4725906"/>
            <a:ext cx="1175802" cy="176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52D538AF-9D12-BE9E-53C8-CDE6F4BD7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087" y="437009"/>
            <a:ext cx="10515600" cy="1325563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軟體架構介紹 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(I2C)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20407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The Angry Birds Movie 2' Review: So Stupid, Yet So Funny - The New York  Times">
            <a:extLst>
              <a:ext uri="{FF2B5EF4-FFF2-40B4-BE49-F238E27FC236}">
                <a16:creationId xmlns:a16="http://schemas.microsoft.com/office/drawing/2014/main" id="{867DE99E-9A8B-FC0B-9D33-59E6FCE157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0" r="20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65D073E-C1FE-6713-BD01-49EA97571D29}"/>
              </a:ext>
            </a:extLst>
          </p:cNvPr>
          <p:cNvSpPr txBox="1"/>
          <p:nvPr/>
        </p:nvSpPr>
        <p:spPr>
          <a:xfrm>
            <a:off x="791553" y="1714409"/>
            <a:ext cx="10754360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利用兩變數 </a:t>
            </a:r>
            <a:r>
              <a:rPr lang="en-US" altLang="zh-TW" sz="1800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strength</a:t>
            </a:r>
            <a:r>
              <a:rPr lang="zh-TW" altLang="en-US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和 </a:t>
            </a:r>
            <a:r>
              <a:rPr lang="en-US" altLang="zh-TW" sz="1800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angle</a:t>
            </a:r>
            <a:r>
              <a:rPr lang="en-US" altLang="zh-TW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控制 </a:t>
            </a:r>
            <a:r>
              <a:rPr lang="en-US" altLang="zh-TW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angrybird </a:t>
            </a:r>
            <a:r>
              <a:rPr lang="zh-TW" altLang="en-US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射出路徑，若射出路徑與目標物 </a:t>
            </a:r>
            <a:r>
              <a:rPr lang="en-US" altLang="zh-TW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pig</a:t>
            </a:r>
            <a:r>
              <a:rPr lang="zh-TW" altLang="en-US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交疊，可將目標物消除。</a:t>
            </a:r>
            <a:endParaRPr lang="en-US" altLang="zh-TW" sz="18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具體實現方法如下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：</a:t>
            </a:r>
            <a:endParaRPr lang="en-US" altLang="zh-TW" sz="18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CEDB892C-004F-21B1-F1D1-9E6E1A94851E}"/>
              </a:ext>
            </a:extLst>
          </p:cNvPr>
          <p:cNvGrpSpPr/>
          <p:nvPr/>
        </p:nvGrpSpPr>
        <p:grpSpPr>
          <a:xfrm>
            <a:off x="607636" y="2991540"/>
            <a:ext cx="5600906" cy="2904114"/>
            <a:chOff x="6086471" y="2667022"/>
            <a:chExt cx="5600906" cy="29041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D12B8FDA-BA0E-D6B5-F556-DF2CC3D18A2B}"/>
                    </a:ext>
                  </a:extLst>
                </p:cNvPr>
                <p:cNvSpPr txBox="1"/>
                <p:nvPr/>
              </p:nvSpPr>
              <p:spPr>
                <a:xfrm>
                  <a:off x="6086471" y="3362806"/>
                  <a:ext cx="5491055" cy="2835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sSup>
                          <m:sSup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𝒃𝒊𝒓𝒅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𝒅𝒆𝒍𝒕𝒂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sup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+(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𝒃𝒊𝒓𝒅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𝒅𝒆𝒍𝒕𝒂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TW" altLang="en-US" b="1" dirty="0"/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D12B8FDA-BA0E-D6B5-F556-DF2CC3D18A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6471" y="3362806"/>
                  <a:ext cx="5491055" cy="283539"/>
                </a:xfrm>
                <a:prstGeom prst="rect">
                  <a:avLst/>
                </a:prstGeom>
                <a:blipFill>
                  <a:blip r:embed="rId4"/>
                  <a:stretch>
                    <a:fillRect l="-666" t="-6522" r="-1221" b="-369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字方塊 47">
                  <a:extLst>
                    <a:ext uri="{FF2B5EF4-FFF2-40B4-BE49-F238E27FC236}">
                      <a16:creationId xmlns:a16="http://schemas.microsoft.com/office/drawing/2014/main" id="{56374786-AC36-7B07-5ACA-8BCA2C8DB0D1}"/>
                    </a:ext>
                  </a:extLst>
                </p:cNvPr>
                <p:cNvSpPr txBox="1"/>
                <p:nvPr/>
              </p:nvSpPr>
              <p:spPr>
                <a:xfrm>
                  <a:off x="6086471" y="3884311"/>
                  <a:ext cx="1610954" cy="5752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TW" b="1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𝒅𝒆𝒍𝒕𝒂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𝒅𝒆𝒍𝒕𝒂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zh-TW" altLang="en-US" b="1" dirty="0"/>
                </a:p>
              </p:txBody>
            </p:sp>
          </mc:Choice>
          <mc:Fallback xmlns="">
            <p:sp>
              <p:nvSpPr>
                <p:cNvPr id="48" name="文字方塊 47">
                  <a:extLst>
                    <a:ext uri="{FF2B5EF4-FFF2-40B4-BE49-F238E27FC236}">
                      <a16:creationId xmlns:a16="http://schemas.microsoft.com/office/drawing/2014/main" id="{56374786-AC36-7B07-5ACA-8BCA2C8DB0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6471" y="3884311"/>
                  <a:ext cx="1610954" cy="57528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7B1FB163-EBD1-8389-2E0E-E3A7D9554D96}"/>
                </a:ext>
              </a:extLst>
            </p:cNvPr>
            <p:cNvSpPr txBox="1"/>
            <p:nvPr/>
          </p:nvSpPr>
          <p:spPr>
            <a:xfrm>
              <a:off x="6086471" y="2667022"/>
              <a:ext cx="5600906" cy="4578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18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strength</a:t>
              </a:r>
              <a:r>
                <a:rPr lang="zh-TW" altLang="en-US" sz="18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和 </a:t>
              </a:r>
              <a:r>
                <a:rPr lang="en-US" altLang="zh-TW" sz="18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angle </a:t>
              </a:r>
              <a:r>
                <a:rPr lang="zh-TW" altLang="en-US" sz="18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決定</a:t>
              </a:r>
              <a:r>
                <a:rPr lang="en-US" altLang="zh-TW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delta_x </a:t>
              </a:r>
              <a:r>
                <a:rPr lang="zh-TW" altLang="en-US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和 </a:t>
              </a:r>
              <a:r>
                <a:rPr lang="en-US" altLang="zh-TW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delta_y </a:t>
              </a:r>
              <a:r>
                <a:rPr lang="zh-TW" altLang="en-US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量值</a:t>
              </a:r>
              <a:endParaRPr lang="en-US" altLang="zh-TW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字方塊 49">
                  <a:extLst>
                    <a:ext uri="{FF2B5EF4-FFF2-40B4-BE49-F238E27FC236}">
                      <a16:creationId xmlns:a16="http://schemas.microsoft.com/office/drawing/2014/main" id="{ECA4A3A7-D7B2-AC57-23D8-1B1086048534}"/>
                    </a:ext>
                  </a:extLst>
                </p:cNvPr>
                <p:cNvSpPr txBox="1"/>
                <p:nvPr/>
              </p:nvSpPr>
              <p:spPr>
                <a:xfrm>
                  <a:off x="6086471" y="4697564"/>
                  <a:ext cx="5600906" cy="87357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TW" altLang="en-US" b="1" dirty="0"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間隔 </a:t>
                  </a:r>
                  <a14:m>
                    <m:oMath xmlns:m="http://schemas.openxmlformats.org/officeDocument/2006/math">
                      <m:r>
                        <a:rPr lang="zh-TW" altLang="en-US" b="1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∆</m:t>
                      </m:r>
                    </m:oMath>
                  </a14:m>
                  <a:r>
                    <a:rPr lang="en-US" altLang="zh-TW" sz="1800" b="1" dirty="0"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x_col = 11 </a:t>
                  </a:r>
                  <a:r>
                    <a:rPr lang="zh-TW" altLang="en-US" sz="1800" b="1" dirty="0"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計算 </a:t>
                  </a:r>
                  <a:r>
                    <a:rPr lang="en-US" altLang="zh-TW" b="1" dirty="0"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y </a:t>
                  </a:r>
                  <a:r>
                    <a:rPr lang="zh-TW" altLang="en-US" b="1" dirty="0"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值，顯示在 </a:t>
                  </a:r>
                  <a:r>
                    <a:rPr lang="en-US" altLang="zh-TW" b="1" dirty="0"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OLED</a:t>
                  </a:r>
                  <a:r>
                    <a:rPr lang="zh-TW" altLang="en-US" b="1" dirty="0"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 螢幕上，</a:t>
                  </a:r>
                  <a:endParaRPr lang="en-US" altLang="zh-TW" b="1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TW" altLang="en-US" sz="1800" b="1" dirty="0"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並檢查是否和目標物 </a:t>
                  </a:r>
                  <a:r>
                    <a:rPr lang="en-US" altLang="zh-TW" sz="1800" b="1" dirty="0"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pig </a:t>
                  </a:r>
                  <a:r>
                    <a:rPr lang="zh-TW" altLang="en-US" sz="1800" b="1" dirty="0"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交疊。</a:t>
                  </a:r>
                  <a:endParaRPr lang="en-US" altLang="zh-TW" sz="1800" b="1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0" name="文字方塊 49">
                  <a:extLst>
                    <a:ext uri="{FF2B5EF4-FFF2-40B4-BE49-F238E27FC236}">
                      <a16:creationId xmlns:a16="http://schemas.microsoft.com/office/drawing/2014/main" id="{ECA4A3A7-D7B2-AC57-23D8-1B10860485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6471" y="4697564"/>
                  <a:ext cx="5600906" cy="873572"/>
                </a:xfrm>
                <a:prstGeom prst="rect">
                  <a:avLst/>
                </a:prstGeom>
                <a:blipFill>
                  <a:blip r:embed="rId6"/>
                  <a:stretch>
                    <a:fillRect l="-871" b="-97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B690DD36-7896-97CE-EA95-964636EEEF81}"/>
              </a:ext>
            </a:extLst>
          </p:cNvPr>
          <p:cNvGrpSpPr/>
          <p:nvPr/>
        </p:nvGrpSpPr>
        <p:grpSpPr>
          <a:xfrm>
            <a:off x="6215380" y="2539818"/>
            <a:ext cx="5783786" cy="3437681"/>
            <a:chOff x="568903" y="2731625"/>
            <a:chExt cx="5783786" cy="3437681"/>
          </a:xfrm>
        </p:grpSpPr>
        <p:sp>
          <p:nvSpPr>
            <p:cNvPr id="52" name="矩形: 圓角 51">
              <a:extLst>
                <a:ext uri="{FF2B5EF4-FFF2-40B4-BE49-F238E27FC236}">
                  <a16:creationId xmlns:a16="http://schemas.microsoft.com/office/drawing/2014/main" id="{12E407BE-5156-A2E3-78E4-2C2D4E27E186}"/>
                </a:ext>
              </a:extLst>
            </p:cNvPr>
            <p:cNvSpPr/>
            <p:nvPr/>
          </p:nvSpPr>
          <p:spPr>
            <a:xfrm>
              <a:off x="568903" y="2731625"/>
              <a:ext cx="5692995" cy="3437681"/>
            </a:xfrm>
            <a:prstGeom prst="roundRect">
              <a:avLst>
                <a:gd name="adj" fmla="val 10943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F1D82CE2-8295-8753-3E89-92C1DDDC0B7F}"/>
                </a:ext>
              </a:extLst>
            </p:cNvPr>
            <p:cNvGrpSpPr/>
            <p:nvPr/>
          </p:nvGrpSpPr>
          <p:grpSpPr>
            <a:xfrm>
              <a:off x="568903" y="2861060"/>
              <a:ext cx="5783786" cy="3226401"/>
              <a:chOff x="431594" y="3461908"/>
              <a:chExt cx="5783786" cy="3226401"/>
            </a:xfrm>
          </p:grpSpPr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547EDA02-FBDB-2781-0E52-880C18908706}"/>
                  </a:ext>
                </a:extLst>
              </p:cNvPr>
              <p:cNvGrpSpPr/>
              <p:nvPr/>
            </p:nvGrpSpPr>
            <p:grpSpPr>
              <a:xfrm>
                <a:off x="431594" y="3648976"/>
                <a:ext cx="5783786" cy="3039333"/>
                <a:chOff x="431594" y="3648976"/>
                <a:chExt cx="5783786" cy="3039333"/>
              </a:xfrm>
            </p:grpSpPr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E9A10C37-8498-A456-D790-9BE4A04BD1E7}"/>
                    </a:ext>
                  </a:extLst>
                </p:cNvPr>
                <p:cNvSpPr txBox="1"/>
                <p:nvPr/>
              </p:nvSpPr>
              <p:spPr>
                <a:xfrm>
                  <a:off x="431594" y="6103534"/>
                  <a:ext cx="2602715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TW" sz="16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angrybird </a:t>
                  </a:r>
                  <a:r>
                    <a:rPr lang="zh-TW" altLang="en-US" sz="16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發射初始位置</a:t>
                  </a:r>
                  <a:endParaRPr lang="en-US" altLang="zh-TW" sz="16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en-US" altLang="zh-TW" sz="16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(bird_x, bird_y)</a:t>
                  </a:r>
                </a:p>
              </p:txBody>
            </p:sp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9CF27759-A743-660C-6943-DE4852BC604C}"/>
                    </a:ext>
                  </a:extLst>
                </p:cNvPr>
                <p:cNvSpPr txBox="1"/>
                <p:nvPr/>
              </p:nvSpPr>
              <p:spPr>
                <a:xfrm>
                  <a:off x="3612665" y="5978692"/>
                  <a:ext cx="2602715" cy="4172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TW" sz="16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angrybird </a:t>
                  </a:r>
                  <a:r>
                    <a:rPr lang="zh-TW" altLang="en-US" sz="16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發射落地位置</a:t>
                  </a:r>
                  <a:endParaRPr lang="en-US" altLang="zh-TW" sz="16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" name="文字方塊 31">
                  <a:extLst>
                    <a:ext uri="{FF2B5EF4-FFF2-40B4-BE49-F238E27FC236}">
                      <a16:creationId xmlns:a16="http://schemas.microsoft.com/office/drawing/2014/main" id="{03489DED-5132-6284-116B-5457A07DFCEE}"/>
                    </a:ext>
                  </a:extLst>
                </p:cNvPr>
                <p:cNvSpPr txBox="1"/>
                <p:nvPr/>
              </p:nvSpPr>
              <p:spPr>
                <a:xfrm>
                  <a:off x="1965861" y="3648976"/>
                  <a:ext cx="2602715" cy="4172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TW" sz="16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angrybird </a:t>
                  </a:r>
                  <a:r>
                    <a:rPr lang="zh-TW" altLang="en-US" sz="16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發射最高點</a:t>
                  </a:r>
                  <a:endParaRPr lang="en-US" altLang="zh-TW" sz="16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44" name="群組 43">
                  <a:extLst>
                    <a:ext uri="{FF2B5EF4-FFF2-40B4-BE49-F238E27FC236}">
                      <a16:creationId xmlns:a16="http://schemas.microsoft.com/office/drawing/2014/main" id="{102A7C0F-F0C8-A44B-DEC6-90BBE461EBE1}"/>
                    </a:ext>
                  </a:extLst>
                </p:cNvPr>
                <p:cNvGrpSpPr/>
                <p:nvPr/>
              </p:nvGrpSpPr>
              <p:grpSpPr>
                <a:xfrm>
                  <a:off x="1655759" y="4209503"/>
                  <a:ext cx="3222920" cy="1679189"/>
                  <a:chOff x="1655759" y="4209503"/>
                  <a:chExt cx="3222920" cy="1679189"/>
                </a:xfrm>
              </p:grpSpPr>
              <p:grpSp>
                <p:nvGrpSpPr>
                  <p:cNvPr id="19" name="群組 18">
                    <a:extLst>
                      <a:ext uri="{FF2B5EF4-FFF2-40B4-BE49-F238E27FC236}">
                        <a16:creationId xmlns:a16="http://schemas.microsoft.com/office/drawing/2014/main" id="{F4766250-245D-B9FD-6810-218D46B3E9B8}"/>
                      </a:ext>
                    </a:extLst>
                  </p:cNvPr>
                  <p:cNvGrpSpPr/>
                  <p:nvPr/>
                </p:nvGrpSpPr>
                <p:grpSpPr>
                  <a:xfrm>
                    <a:off x="1655759" y="4209503"/>
                    <a:ext cx="3222920" cy="1679189"/>
                    <a:chOff x="1113960" y="2795072"/>
                    <a:chExt cx="3222920" cy="1679189"/>
                  </a:xfrm>
                </p:grpSpPr>
                <p:sp>
                  <p:nvSpPr>
                    <p:cNvPr id="14" name="手繪多邊形: 圖案 13">
                      <a:extLst>
                        <a:ext uri="{FF2B5EF4-FFF2-40B4-BE49-F238E27FC236}">
                          <a16:creationId xmlns:a16="http://schemas.microsoft.com/office/drawing/2014/main" id="{1C58D07A-472C-47B1-7C58-7205FF84C9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03960" y="2885072"/>
                      <a:ext cx="3042920" cy="1499189"/>
                    </a:xfrm>
                    <a:custGeom>
                      <a:avLst/>
                      <a:gdLst>
                        <a:gd name="connsiteX0" fmla="*/ 0 w 2966720"/>
                        <a:gd name="connsiteY0" fmla="*/ 2123440 h 2123440"/>
                        <a:gd name="connsiteX1" fmla="*/ 1503680 w 2966720"/>
                        <a:gd name="connsiteY1" fmla="*/ 0 h 2123440"/>
                        <a:gd name="connsiteX2" fmla="*/ 2966720 w 2966720"/>
                        <a:gd name="connsiteY2" fmla="*/ 2123440 h 21234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66720" h="2123440">
                          <a:moveTo>
                            <a:pt x="0" y="2123440"/>
                          </a:moveTo>
                          <a:cubicBezTo>
                            <a:pt x="504613" y="1061720"/>
                            <a:pt x="1009227" y="0"/>
                            <a:pt x="1503680" y="0"/>
                          </a:cubicBezTo>
                          <a:cubicBezTo>
                            <a:pt x="1998133" y="0"/>
                            <a:pt x="2482426" y="1061720"/>
                            <a:pt x="2966720" y="2123440"/>
                          </a:cubicBez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5" name="橢圓 14">
                      <a:extLst>
                        <a:ext uri="{FF2B5EF4-FFF2-40B4-BE49-F238E27FC236}">
                          <a16:creationId xmlns:a16="http://schemas.microsoft.com/office/drawing/2014/main" id="{184A6ABD-D25B-EB59-C44C-391A4F3821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3960" y="4294261"/>
                      <a:ext cx="180000" cy="180000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dirty="0"/>
                    </a:p>
                  </p:txBody>
                </p:sp>
                <p:sp>
                  <p:nvSpPr>
                    <p:cNvPr id="17" name="橢圓 16">
                      <a:extLst>
                        <a:ext uri="{FF2B5EF4-FFF2-40B4-BE49-F238E27FC236}">
                          <a16:creationId xmlns:a16="http://schemas.microsoft.com/office/drawing/2014/main" id="{BC028F0F-E615-34F7-EAB7-B7102E9075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56880" y="4294261"/>
                      <a:ext cx="180000" cy="180000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dirty="0"/>
                    </a:p>
                  </p:txBody>
                </p:sp>
                <p:sp>
                  <p:nvSpPr>
                    <p:cNvPr id="18" name="橢圓 17">
                      <a:extLst>
                        <a:ext uri="{FF2B5EF4-FFF2-40B4-BE49-F238E27FC236}">
                          <a16:creationId xmlns:a16="http://schemas.microsoft.com/office/drawing/2014/main" id="{B2EF4CCD-F0CB-4005-1B87-C1C23532E1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35420" y="2795072"/>
                      <a:ext cx="180000" cy="180000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dirty="0"/>
                    </a:p>
                  </p:txBody>
                </p:sp>
              </p:grpSp>
              <p:cxnSp>
                <p:nvCxnSpPr>
                  <p:cNvPr id="25" name="直線單箭頭接點 24">
                    <a:extLst>
                      <a:ext uri="{FF2B5EF4-FFF2-40B4-BE49-F238E27FC236}">
                        <a16:creationId xmlns:a16="http://schemas.microsoft.com/office/drawing/2014/main" id="{9E80720D-963E-5F0B-B437-907C37FBA8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45759" y="5798692"/>
                    <a:ext cx="1504800" cy="0"/>
                  </a:xfrm>
                  <a:prstGeom prst="straightConnector1">
                    <a:avLst/>
                  </a:prstGeom>
                  <a:ln w="57150">
                    <a:solidFill>
                      <a:srgbClr val="00B050"/>
                    </a:solidFill>
                    <a:prstDash val="sysDash"/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直線單箭頭接點 28">
                    <a:extLst>
                      <a:ext uri="{FF2B5EF4-FFF2-40B4-BE49-F238E27FC236}">
                        <a16:creationId xmlns:a16="http://schemas.microsoft.com/office/drawing/2014/main" id="{DD0E738A-0025-D7C4-4BC6-66948E57E7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67219" y="4340718"/>
                    <a:ext cx="0" cy="1501200"/>
                  </a:xfrm>
                  <a:prstGeom prst="straightConnector1">
                    <a:avLst/>
                  </a:prstGeom>
                  <a:ln w="57150">
                    <a:solidFill>
                      <a:srgbClr val="00B050"/>
                    </a:solidFill>
                    <a:prstDash val="sysDash"/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3" name="文字方塊 32">
                    <a:extLst>
                      <a:ext uri="{FF2B5EF4-FFF2-40B4-BE49-F238E27FC236}">
                        <a16:creationId xmlns:a16="http://schemas.microsoft.com/office/drawing/2014/main" id="{84614156-8B52-9CC0-C1B6-776F6D365114}"/>
                      </a:ext>
                    </a:extLst>
                  </p:cNvPr>
                  <p:cNvSpPr txBox="1"/>
                  <p:nvPr/>
                </p:nvSpPr>
                <p:spPr>
                  <a:xfrm>
                    <a:off x="2052008" y="5352475"/>
                    <a:ext cx="982301" cy="41742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altLang="zh-TW" sz="1600" b="1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a:t>(delta_x)</a:t>
                    </a:r>
                  </a:p>
                </p:txBody>
              </p:sp>
              <p:sp>
                <p:nvSpPr>
                  <p:cNvPr id="34" name="文字方塊 33">
                    <a:extLst>
                      <a:ext uri="{FF2B5EF4-FFF2-40B4-BE49-F238E27FC236}">
                        <a16:creationId xmlns:a16="http://schemas.microsoft.com/office/drawing/2014/main" id="{EB4C4F82-2DD5-080D-F853-E9F6E9457E82}"/>
                      </a:ext>
                    </a:extLst>
                  </p:cNvPr>
                  <p:cNvSpPr txBox="1"/>
                  <p:nvPr/>
                </p:nvSpPr>
                <p:spPr>
                  <a:xfrm>
                    <a:off x="3248339" y="4840508"/>
                    <a:ext cx="982301" cy="41742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altLang="zh-TW" sz="1600" b="1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a:t>(delta_y)</a:t>
                    </a:r>
                  </a:p>
                </p:txBody>
              </p:sp>
            </p:grpSp>
          </p:grpSp>
          <p:grpSp>
            <p:nvGrpSpPr>
              <p:cNvPr id="43" name="群組 42">
                <a:extLst>
                  <a:ext uri="{FF2B5EF4-FFF2-40B4-BE49-F238E27FC236}">
                    <a16:creationId xmlns:a16="http://schemas.microsoft.com/office/drawing/2014/main" id="{50F18916-553A-7631-DA78-08D66EC6693B}"/>
                  </a:ext>
                </a:extLst>
              </p:cNvPr>
              <p:cNvGrpSpPr/>
              <p:nvPr/>
            </p:nvGrpSpPr>
            <p:grpSpPr>
              <a:xfrm>
                <a:off x="944158" y="3461908"/>
                <a:ext cx="711601" cy="863999"/>
                <a:chOff x="421439" y="3417638"/>
                <a:chExt cx="711601" cy="863999"/>
              </a:xfrm>
            </p:grpSpPr>
            <p:cxnSp>
              <p:nvCxnSpPr>
                <p:cNvPr id="39" name="直線單箭頭接點 38">
                  <a:extLst>
                    <a:ext uri="{FF2B5EF4-FFF2-40B4-BE49-F238E27FC236}">
                      <a16:creationId xmlns:a16="http://schemas.microsoft.com/office/drawing/2014/main" id="{7E48D253-AF0A-92E3-AB76-F97D7803C17B}"/>
                    </a:ext>
                  </a:extLst>
                </p:cNvPr>
                <p:cNvCxnSpPr/>
                <p:nvPr/>
              </p:nvCxnSpPr>
              <p:spPr>
                <a:xfrm>
                  <a:off x="701040" y="3849637"/>
                  <a:ext cx="4320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單箭頭接點 39">
                  <a:extLst>
                    <a:ext uri="{FF2B5EF4-FFF2-40B4-BE49-F238E27FC236}">
                      <a16:creationId xmlns:a16="http://schemas.microsoft.com/office/drawing/2014/main" id="{4EA6A870-F52B-5819-24DC-E275AF4F2383}"/>
                    </a:ext>
                  </a:extLst>
                </p:cNvPr>
                <p:cNvCxnSpPr/>
                <p:nvPr/>
              </p:nvCxnSpPr>
              <p:spPr>
                <a:xfrm>
                  <a:off x="701040" y="3849637"/>
                  <a:ext cx="0" cy="43200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文字方塊 40">
                  <a:extLst>
                    <a:ext uri="{FF2B5EF4-FFF2-40B4-BE49-F238E27FC236}">
                      <a16:creationId xmlns:a16="http://schemas.microsoft.com/office/drawing/2014/main" id="{09448B12-C3D8-CCC6-3518-C1EB1FD36411}"/>
                    </a:ext>
                  </a:extLst>
                </p:cNvPr>
                <p:cNvSpPr txBox="1"/>
                <p:nvPr/>
              </p:nvSpPr>
              <p:spPr>
                <a:xfrm>
                  <a:off x="701040" y="3417638"/>
                  <a:ext cx="345440" cy="41742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TW" sz="1600" b="1" dirty="0"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0877385A-E399-5ECB-1148-683B849C286C}"/>
                    </a:ext>
                  </a:extLst>
                </p:cNvPr>
                <p:cNvSpPr txBox="1"/>
                <p:nvPr/>
              </p:nvSpPr>
              <p:spPr>
                <a:xfrm>
                  <a:off x="421439" y="3791309"/>
                  <a:ext cx="279600" cy="41742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TW" sz="1600" b="1" dirty="0">
                      <a:latin typeface="Times New Roman" panose="02020603050405020304" pitchFamily="18" charset="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</p:grpSp>
        </p:grpSp>
      </p:grpSp>
      <p:pic>
        <p:nvPicPr>
          <p:cNvPr id="4" name="Picture 2" descr="Minion Pigs (Movie) | Angry Birds Wiki | Fandom">
            <a:extLst>
              <a:ext uri="{FF2B5EF4-FFF2-40B4-BE49-F238E27FC236}">
                <a16:creationId xmlns:a16="http://schemas.microsoft.com/office/drawing/2014/main" id="{3E0DDB62-B17A-FDB8-2661-478E4FD76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557" y="2048281"/>
            <a:ext cx="1364566" cy="127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3382F53C-73F9-2296-2DDC-F69955EE9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087" y="437009"/>
            <a:ext cx="10515600" cy="1325563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軟體架構介紹 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遊戲控制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71342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The Angry Birds Movie 2' Review: So Stupid, Yet So Funny - The New York  Times">
            <a:extLst>
              <a:ext uri="{FF2B5EF4-FFF2-40B4-BE49-F238E27FC236}">
                <a16:creationId xmlns:a16="http://schemas.microsoft.com/office/drawing/2014/main" id="{867DE99E-9A8B-FC0B-9D33-59E6FCE157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0" r="2000"/>
          <a:stretch/>
        </p:blipFill>
        <p:spPr bwMode="auto">
          <a:xfrm>
            <a:off x="0" y="-508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33DC847-2C09-0AF0-09EA-A12341BB5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軟體架構介紹 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(Buzzer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播放音樂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65D073E-C1FE-6713-BD01-49EA97571D29}"/>
              </a:ext>
            </a:extLst>
          </p:cNvPr>
          <p:cNvSpPr txBox="1"/>
          <p:nvPr/>
        </p:nvSpPr>
        <p:spPr>
          <a:xfrm>
            <a:off x="838200" y="1831984"/>
            <a:ext cx="10754360" cy="457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因為兩塊 </a:t>
            </a:r>
            <a:r>
              <a:rPr lang="en-US" altLang="zh-TW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8051</a:t>
            </a:r>
            <a:r>
              <a:rPr lang="zh-TW" altLang="en-US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皆</a:t>
            </a:r>
            <a:r>
              <a:rPr lang="zh-TW" altLang="en-US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無法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再</a:t>
            </a:r>
            <a:r>
              <a:rPr lang="zh-TW" altLang="en-US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額外容納的程式，因此</a:t>
            </a:r>
            <a:r>
              <a:rPr lang="zh-TW" altLang="en-US" sz="1800" b="1" u="sng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沒有將播放音樂的功能整合進專題中</a:t>
            </a:r>
            <a:r>
              <a:rPr lang="zh-TW" altLang="en-US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，但仍有實作功能。</a:t>
            </a:r>
            <a:endParaRPr lang="en-US" altLang="zh-TW" sz="18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846CDC71-A0A8-F10E-025E-30A98EA10461}"/>
              </a:ext>
            </a:extLst>
          </p:cNvPr>
          <p:cNvGrpSpPr/>
          <p:nvPr/>
        </p:nvGrpSpPr>
        <p:grpSpPr>
          <a:xfrm>
            <a:off x="2692717" y="2800331"/>
            <a:ext cx="6806566" cy="2226888"/>
            <a:chOff x="711200" y="4438234"/>
            <a:chExt cx="6806566" cy="2226888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7B2B7187-D482-9AED-C2EF-FE127C8D7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1200" y="4438234"/>
              <a:ext cx="6806566" cy="1819195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4813D575-4A40-776C-F450-2142B60FCCC0}"/>
                </a:ext>
              </a:extLst>
            </p:cNvPr>
            <p:cNvSpPr txBox="1"/>
            <p:nvPr/>
          </p:nvSpPr>
          <p:spPr>
            <a:xfrm>
              <a:off x="711200" y="6247892"/>
              <a:ext cx="6806566" cy="417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6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▲ 建立歌曲的 </a:t>
              </a:r>
              <a:r>
                <a:rPr lang="en-US" altLang="zh-TW" sz="16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table</a:t>
              </a:r>
              <a:r>
                <a:rPr lang="zh-TW" altLang="en-US" sz="16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，包括音符、音符持續時間、音符間隔時間</a:t>
              </a:r>
              <a:endParaRPr lang="en-US" altLang="zh-TW" sz="16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0F876C9-45EC-0370-65AA-779E54F6D1A3}"/>
              </a:ext>
            </a:extLst>
          </p:cNvPr>
          <p:cNvSpPr txBox="1"/>
          <p:nvPr/>
        </p:nvSpPr>
        <p:spPr>
          <a:xfrm>
            <a:off x="718820" y="5399896"/>
            <a:ext cx="10754360" cy="873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為了確保在播放音樂時，仍能夠讀取到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遊戲能夠正常運作 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接收 </a:t>
            </a:r>
            <a:r>
              <a:rPr lang="en-US" altLang="zh-TW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button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輸入訊號</a:t>
            </a:r>
            <a:r>
              <a:rPr lang="en-US" altLang="zh-TW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zh-TW" altLang="en-US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，因此實作可在音樂播放過程中，透過 </a:t>
            </a:r>
            <a:r>
              <a:rPr lang="en-US" altLang="zh-TW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button </a:t>
            </a:r>
            <a:r>
              <a:rPr lang="zh-TW" altLang="en-US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任意停止或開始音樂，並改變 </a:t>
            </a:r>
            <a:r>
              <a:rPr lang="en-US" altLang="zh-TW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OLED</a:t>
            </a:r>
            <a:r>
              <a:rPr lang="zh-TW" altLang="en-US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上的顯示內容。</a:t>
            </a:r>
            <a:endParaRPr lang="en-US" altLang="zh-TW" sz="18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77065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3DC847-2C09-0AF0-09EA-A12341BB5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DEMO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影片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ADEC83-76CD-26EF-B4CF-DA81EBD81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>
              <a:solidFill>
                <a:schemeClr val="bg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48025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Everything You Need to Know About 'Angry Birds' - Netflix Tudum">
            <a:extLst>
              <a:ext uri="{FF2B5EF4-FFF2-40B4-BE49-F238E27FC236}">
                <a16:creationId xmlns:a16="http://schemas.microsoft.com/office/drawing/2014/main" id="{DF847727-34C9-8992-9B4E-0ED61B3D58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029" r="25073"/>
          <a:stretch/>
        </p:blipFill>
        <p:spPr bwMode="auto">
          <a:xfrm>
            <a:off x="6230470" y="214312"/>
            <a:ext cx="5961529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33DC847-2C09-0AF0-09EA-A12341BB5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參考資料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ADEC83-76CD-26EF-B4CF-DA81EBD81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1.</a:t>
            </a:r>
            <a:r>
              <a:rPr lang="zh-TW" altLang="en-US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上課講義、</a:t>
            </a: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LAB</a:t>
            </a:r>
            <a:r>
              <a:rPr lang="zh-TW" altLang="en-US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講義</a:t>
            </a:r>
            <a:endParaRPr lang="en-US" altLang="zh-TW" sz="20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2.</a:t>
            </a:r>
            <a:r>
              <a:rPr lang="zh-TW" altLang="en-US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AT89S52 datasheet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https://www.keil.com/dd/docs/datashts/atmel/at89s51_ds.pdf</a:t>
            </a:r>
            <a:r>
              <a:rPr lang="zh-TW" altLang="en-US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endParaRPr lang="en-US" altLang="zh-TW" sz="20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3.</a:t>
            </a:r>
            <a:r>
              <a:rPr lang="zh-TW" altLang="en-US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照片轉換為 </a:t>
            </a: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byte array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https://mischianti.org/images-to-byte-array-online-converter-cpp-arduino/</a:t>
            </a:r>
            <a:endParaRPr lang="en-US" altLang="zh-TW" sz="20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4. </a:t>
            </a:r>
            <a:r>
              <a:rPr lang="zh-TW" altLang="en-US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參考 </a:t>
            </a: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AT89S52</a:t>
            </a:r>
            <a:r>
              <a:rPr lang="zh-TW" altLang="en-US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RST</a:t>
            </a:r>
            <a:r>
              <a:rPr lang="zh-TW" altLang="en-US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接線圖 </a:t>
            </a: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影片</a:t>
            </a: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6:00)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https://www.youtube.com/watch?v=za9NyU-VCZ4&amp;t=359s</a:t>
            </a:r>
            <a:endParaRPr lang="en-US" altLang="zh-TW" sz="20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TW" sz="16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81948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ngry Birds - Free Prezi Template - YouTube">
            <a:extLst>
              <a:ext uri="{FF2B5EF4-FFF2-40B4-BE49-F238E27FC236}">
                <a16:creationId xmlns:a16="http://schemas.microsoft.com/office/drawing/2014/main" id="{CDF61B81-2882-2DE8-5CAE-4B68B32737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722" l="1328" r="98594">
                        <a14:foregroundMark x1="1250" y1="94167" x2="8906" y2="92639"/>
                        <a14:foregroundMark x1="8906" y1="92639" x2="38672" y2="93889"/>
                        <a14:foregroundMark x1="38672" y1="93889" x2="91094" y2="92917"/>
                        <a14:foregroundMark x1="91094" y1="92917" x2="93281" y2="93056"/>
                        <a14:foregroundMark x1="6094" y1="96250" x2="56563" y2="98750"/>
                        <a14:foregroundMark x1="56563" y1="98750" x2="96406" y2="96389"/>
                        <a14:foregroundMark x1="1406" y1="91528" x2="6641" y2="96250"/>
                        <a14:foregroundMark x1="98594" y1="91111" x2="97891" y2="99722"/>
                        <a14:backgroundMark x1="28594" y1="35139" x2="25938" y2="45000"/>
                        <a14:backgroundMark x1="25938" y1="45000" x2="41797" y2="34583"/>
                        <a14:backgroundMark x1="41797" y1="34583" x2="50234" y2="37222"/>
                        <a14:backgroundMark x1="50234" y1="37222" x2="49141" y2="40417"/>
                        <a14:backgroundMark x1="26641" y1="37361" x2="12109" y2="53056"/>
                        <a14:backgroundMark x1="20469" y1="48611" x2="28516" y2="62500"/>
                        <a14:backgroundMark x1="18359" y1="60278" x2="19531" y2="80278"/>
                        <a14:backgroundMark x1="14609" y1="79167" x2="23281" y2="84028"/>
                        <a14:backgroundMark x1="17344" y1="83333" x2="19375" y2="84444"/>
                        <a14:backgroundMark x1="5234" y1="71389" x2="32031" y2="72917"/>
                        <a14:backgroundMark x1="32031" y1="72917" x2="93281" y2="65833"/>
                        <a14:backgroundMark x1="93281" y1="65833" x2="93516" y2="65833"/>
                        <a14:backgroundMark x1="77891" y1="70694" x2="92109" y2="74722"/>
                        <a14:backgroundMark x1="90234" y1="76389" x2="51641" y2="77083"/>
                        <a14:backgroundMark x1="3984" y1="84028" x2="48281" y2="87500"/>
                        <a14:backgroundMark x1="48281" y1="87500" x2="81484" y2="85972"/>
                        <a14:backgroundMark x1="81484" y1="85972" x2="91641" y2="86111"/>
                        <a14:backgroundMark x1="91641" y1="86111" x2="96250" y2="8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3623"/>
          <a:stretch/>
        </p:blipFill>
        <p:spPr bwMode="auto">
          <a:xfrm>
            <a:off x="0" y="6420643"/>
            <a:ext cx="12192000" cy="43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4BD5895-2B13-0E16-C97E-9B78B35FAD12}"/>
              </a:ext>
            </a:extLst>
          </p:cNvPr>
          <p:cNvSpPr txBox="1"/>
          <p:nvPr/>
        </p:nvSpPr>
        <p:spPr>
          <a:xfrm>
            <a:off x="568691" y="3855998"/>
            <a:ext cx="6172201" cy="1104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遊戲  </a:t>
            </a:r>
            <a:r>
              <a:rPr lang="zh-TW" altLang="en-US" sz="1800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利用兩變數 </a:t>
            </a:r>
            <a:r>
              <a:rPr lang="en-US" altLang="zh-TW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strength</a:t>
            </a:r>
            <a:r>
              <a:rPr lang="zh-TW" altLang="en-US" sz="1800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和 </a:t>
            </a:r>
            <a:r>
              <a:rPr lang="en-US" altLang="zh-TW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angle</a:t>
            </a:r>
            <a:r>
              <a:rPr lang="en-US" altLang="zh-TW" sz="1800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1800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控制 </a:t>
            </a:r>
            <a:r>
              <a:rPr lang="en-US" altLang="zh-TW" sz="1800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angrybird </a:t>
            </a:r>
            <a:r>
              <a:rPr lang="zh-TW" altLang="en-US" sz="1800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射出路徑，若射出路徑與目標物 </a:t>
            </a:r>
            <a:r>
              <a:rPr lang="en-US" altLang="zh-TW" sz="1800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pig</a:t>
            </a:r>
            <a:r>
              <a:rPr lang="zh-TW" altLang="en-US" sz="1800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交疊，可將目標物消除</a:t>
            </a:r>
            <a:endParaRPr lang="en-US" altLang="zh-TW" sz="1800" b="1" dirty="0">
              <a:solidFill>
                <a:schemeClr val="accent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17F2797-2446-E333-5AB7-8C659C6F4A34}"/>
              </a:ext>
            </a:extLst>
          </p:cNvPr>
          <p:cNvSpPr txBox="1"/>
          <p:nvPr/>
        </p:nvSpPr>
        <p:spPr>
          <a:xfrm>
            <a:off x="568691" y="1823630"/>
            <a:ext cx="6096000" cy="65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主畫面  </a:t>
            </a:r>
            <a:r>
              <a:rPr lang="zh-TW" alt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選擇功能 ：</a:t>
            </a:r>
            <a:r>
              <a:rPr lang="zh-TW" altLang="en-US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簡單模式、困難模式、設定</a:t>
            </a:r>
            <a:endParaRPr lang="en-US" altLang="zh-TW" b="1" u="sng" dirty="0">
              <a:solidFill>
                <a:schemeClr val="accent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F872482-3FC0-641C-A340-0E53DB661555}"/>
              </a:ext>
            </a:extLst>
          </p:cNvPr>
          <p:cNvSpPr txBox="1"/>
          <p:nvPr/>
        </p:nvSpPr>
        <p:spPr>
          <a:xfrm>
            <a:off x="568691" y="2839814"/>
            <a:ext cx="6096000" cy="65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設定  </a:t>
            </a:r>
            <a:r>
              <a:rPr lang="zh-TW" alt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調整 打開／關閉 音效、音量大小 </a:t>
            </a:r>
            <a:r>
              <a:rPr lang="en-US" altLang="zh-TW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(0~3)</a:t>
            </a: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DAC2F3D3-1B07-7FC1-58C9-C50D00A0A83C}"/>
              </a:ext>
            </a:extLst>
          </p:cNvPr>
          <p:cNvSpPr txBox="1">
            <a:spLocks/>
          </p:cNvSpPr>
          <p:nvPr/>
        </p:nvSpPr>
        <p:spPr>
          <a:xfrm>
            <a:off x="568691" y="2616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遊戲功能簡介 </a:t>
            </a: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 </a:t>
            </a:r>
            <a:r>
              <a:rPr lang="zh-TW" altLang="en-US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專題功能皆為自行完成 </a:t>
            </a: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endParaRPr lang="zh-TW" altLang="en-US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2" name="Picture 2" descr="Red | Angry Birds Wiki | Fandom">
            <a:extLst>
              <a:ext uri="{FF2B5EF4-FFF2-40B4-BE49-F238E27FC236}">
                <a16:creationId xmlns:a16="http://schemas.microsoft.com/office/drawing/2014/main" id="{D0496173-344A-A04D-0811-74C197421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5342" y="4872352"/>
            <a:ext cx="1175802" cy="176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inion Pigs (Movie) | Angry Birds Wiki | Fandom">
            <a:extLst>
              <a:ext uri="{FF2B5EF4-FFF2-40B4-BE49-F238E27FC236}">
                <a16:creationId xmlns:a16="http://schemas.microsoft.com/office/drawing/2014/main" id="{D42B144E-812E-B888-EEB6-012D390F9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99" y="5133650"/>
            <a:ext cx="1560785" cy="146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3D5C580B-A9DA-0A28-7284-C9BC66636432}"/>
              </a:ext>
            </a:extLst>
          </p:cNvPr>
          <p:cNvGrpSpPr/>
          <p:nvPr/>
        </p:nvGrpSpPr>
        <p:grpSpPr>
          <a:xfrm>
            <a:off x="6411636" y="1491453"/>
            <a:ext cx="2498839" cy="2059429"/>
            <a:chOff x="6411636" y="1491453"/>
            <a:chExt cx="2498839" cy="2059429"/>
          </a:xfrm>
        </p:grpSpPr>
        <p:pic>
          <p:nvPicPr>
            <p:cNvPr id="15" name="圖片 14" descr="一張含有 電子產品, 電子工程, 電氣線路, 電料行 的圖片&#10;&#10;自動產生的描述">
              <a:extLst>
                <a:ext uri="{FF2B5EF4-FFF2-40B4-BE49-F238E27FC236}">
                  <a16:creationId xmlns:a16="http://schemas.microsoft.com/office/drawing/2014/main" id="{CFC10F91-19DC-C402-3B2C-23A5A5D75B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565" t="35839" r="21017" b="35431"/>
            <a:stretch/>
          </p:blipFill>
          <p:spPr>
            <a:xfrm>
              <a:off x="6411636" y="1491453"/>
              <a:ext cx="2498839" cy="1611604"/>
            </a:xfrm>
            <a:prstGeom prst="rect">
              <a:avLst/>
            </a:prstGeom>
          </p:spPr>
        </p:pic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B82BDB44-4A6F-2035-2926-BF89DF149E58}"/>
                </a:ext>
              </a:extLst>
            </p:cNvPr>
            <p:cNvSpPr txBox="1"/>
            <p:nvPr/>
          </p:nvSpPr>
          <p:spPr>
            <a:xfrm>
              <a:off x="7014912" y="3133652"/>
              <a:ext cx="1292286" cy="417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6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▲ 主畫面</a:t>
              </a:r>
              <a:endParaRPr lang="en-US" altLang="zh-TW" sz="16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DAE11F54-F932-1C3E-E7B2-9138687546ED}"/>
              </a:ext>
            </a:extLst>
          </p:cNvPr>
          <p:cNvGrpSpPr/>
          <p:nvPr/>
        </p:nvGrpSpPr>
        <p:grpSpPr>
          <a:xfrm>
            <a:off x="9378023" y="1491453"/>
            <a:ext cx="2498839" cy="2056342"/>
            <a:chOff x="9378023" y="1491453"/>
            <a:chExt cx="2498839" cy="2056342"/>
          </a:xfrm>
        </p:grpSpPr>
        <p:pic>
          <p:nvPicPr>
            <p:cNvPr id="17" name="圖片 16" descr="一張含有 電子產品, 電子工程, 電氣線路, 電路元件 的圖片&#10;&#10;自動產生的描述">
              <a:extLst>
                <a:ext uri="{FF2B5EF4-FFF2-40B4-BE49-F238E27FC236}">
                  <a16:creationId xmlns:a16="http://schemas.microsoft.com/office/drawing/2014/main" id="{F762A932-2053-0764-A1F8-83460FD5AD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74" t="39294" r="20106" b="31458"/>
            <a:stretch/>
          </p:blipFill>
          <p:spPr>
            <a:xfrm>
              <a:off x="9378023" y="1491453"/>
              <a:ext cx="2498839" cy="1611604"/>
            </a:xfrm>
            <a:prstGeom prst="rect">
              <a:avLst/>
            </a:prstGeom>
          </p:spPr>
        </p:pic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50A42987-27E4-CFC6-F4E6-445BB29BCFAB}"/>
                </a:ext>
              </a:extLst>
            </p:cNvPr>
            <p:cNvSpPr txBox="1"/>
            <p:nvPr/>
          </p:nvSpPr>
          <p:spPr>
            <a:xfrm>
              <a:off x="9981299" y="3130565"/>
              <a:ext cx="1292286" cy="417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6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▲ 設定畫面</a:t>
              </a:r>
              <a:endParaRPr lang="en-US" altLang="zh-TW" sz="16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0E3B1C25-EB89-F259-AE2A-E9410DA3285A}"/>
              </a:ext>
            </a:extLst>
          </p:cNvPr>
          <p:cNvGrpSpPr/>
          <p:nvPr/>
        </p:nvGrpSpPr>
        <p:grpSpPr>
          <a:xfrm>
            <a:off x="7812692" y="3815268"/>
            <a:ext cx="2477201" cy="2258366"/>
            <a:chOff x="7812692" y="3815268"/>
            <a:chExt cx="2477201" cy="2258366"/>
          </a:xfrm>
        </p:grpSpPr>
        <p:pic>
          <p:nvPicPr>
            <p:cNvPr id="13" name="圖片 12" descr="一張含有 電子產品, 電子工程, 文字, 電氣線路 的圖片&#10;&#10;自動產生的描述">
              <a:extLst>
                <a:ext uri="{FF2B5EF4-FFF2-40B4-BE49-F238E27FC236}">
                  <a16:creationId xmlns:a16="http://schemas.microsoft.com/office/drawing/2014/main" id="{37F78040-4428-8FAE-EF58-38FC9F17BF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32" t="29623" r="23243" b="37438"/>
            <a:stretch/>
          </p:blipFill>
          <p:spPr>
            <a:xfrm>
              <a:off x="7812692" y="3815268"/>
              <a:ext cx="2477201" cy="1831229"/>
            </a:xfrm>
            <a:prstGeom prst="rect">
              <a:avLst/>
            </a:prstGeom>
          </p:spPr>
        </p:pic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5E4B8AF6-FE9F-E101-48DF-EB815837DDF9}"/>
                </a:ext>
              </a:extLst>
            </p:cNvPr>
            <p:cNvSpPr txBox="1"/>
            <p:nvPr/>
          </p:nvSpPr>
          <p:spPr>
            <a:xfrm>
              <a:off x="8405149" y="5656404"/>
              <a:ext cx="1292286" cy="417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6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▲ 遊戲畫面</a:t>
              </a:r>
              <a:endParaRPr lang="en-US" altLang="zh-TW" sz="16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078034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3DC847-2C09-0AF0-09EA-A12341BB5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691" y="261611"/>
            <a:ext cx="10515600" cy="1325563"/>
          </a:xfrm>
        </p:spPr>
        <p:txBody>
          <a:bodyPr/>
          <a:lstStyle/>
          <a:p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遊戲功能簡介</a:t>
            </a:r>
          </a:p>
        </p:txBody>
      </p:sp>
      <p:pic>
        <p:nvPicPr>
          <p:cNvPr id="2050" name="Picture 2" descr="Angry Birds - Free Prezi Template - YouTube">
            <a:extLst>
              <a:ext uri="{FF2B5EF4-FFF2-40B4-BE49-F238E27FC236}">
                <a16:creationId xmlns:a16="http://schemas.microsoft.com/office/drawing/2014/main" id="{CDF61B81-2882-2DE8-5CAE-4B68B32737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722" l="1328" r="98594">
                        <a14:foregroundMark x1="1250" y1="94167" x2="8906" y2="92639"/>
                        <a14:foregroundMark x1="8906" y1="92639" x2="38672" y2="93889"/>
                        <a14:foregroundMark x1="38672" y1="93889" x2="91094" y2="92917"/>
                        <a14:foregroundMark x1="91094" y1="92917" x2="93281" y2="93056"/>
                        <a14:foregroundMark x1="6094" y1="96250" x2="56563" y2="98750"/>
                        <a14:foregroundMark x1="56563" y1="98750" x2="96406" y2="96389"/>
                        <a14:foregroundMark x1="1406" y1="91528" x2="6641" y2="96250"/>
                        <a14:foregroundMark x1="98594" y1="91111" x2="97891" y2="99722"/>
                        <a14:backgroundMark x1="28594" y1="35139" x2="25938" y2="45000"/>
                        <a14:backgroundMark x1="25938" y1="45000" x2="41797" y2="34583"/>
                        <a14:backgroundMark x1="41797" y1="34583" x2="50234" y2="37222"/>
                        <a14:backgroundMark x1="50234" y1="37222" x2="49141" y2="40417"/>
                        <a14:backgroundMark x1="26641" y1="37361" x2="12109" y2="53056"/>
                        <a14:backgroundMark x1="20469" y1="48611" x2="28516" y2="62500"/>
                        <a14:backgroundMark x1="18359" y1="60278" x2="19531" y2="80278"/>
                        <a14:backgroundMark x1="14609" y1="79167" x2="23281" y2="84028"/>
                        <a14:backgroundMark x1="17344" y1="83333" x2="19375" y2="84444"/>
                        <a14:backgroundMark x1="5234" y1="71389" x2="32031" y2="72917"/>
                        <a14:backgroundMark x1="32031" y1="72917" x2="93281" y2="65833"/>
                        <a14:backgroundMark x1="93281" y1="65833" x2="93516" y2="65833"/>
                        <a14:backgroundMark x1="77891" y1="70694" x2="92109" y2="74722"/>
                        <a14:backgroundMark x1="90234" y1="76389" x2="51641" y2="77083"/>
                        <a14:backgroundMark x1="3984" y1="84028" x2="48281" y2="87500"/>
                        <a14:backgroundMark x1="48281" y1="87500" x2="81484" y2="85972"/>
                        <a14:backgroundMark x1="81484" y1="85972" x2="91641" y2="86111"/>
                        <a14:backgroundMark x1="91641" y1="86111" x2="96250" y2="8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3623"/>
          <a:stretch/>
        </p:blipFill>
        <p:spPr bwMode="auto">
          <a:xfrm>
            <a:off x="0" y="6420643"/>
            <a:ext cx="12192000" cy="43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54" name="群組 2053">
            <a:extLst>
              <a:ext uri="{FF2B5EF4-FFF2-40B4-BE49-F238E27FC236}">
                <a16:creationId xmlns:a16="http://schemas.microsoft.com/office/drawing/2014/main" id="{EA1BBF39-8079-8AD6-5B42-9C4539E662BE}"/>
              </a:ext>
            </a:extLst>
          </p:cNvPr>
          <p:cNvGrpSpPr/>
          <p:nvPr/>
        </p:nvGrpSpPr>
        <p:grpSpPr>
          <a:xfrm>
            <a:off x="1381443" y="1690688"/>
            <a:ext cx="2413009" cy="4013577"/>
            <a:chOff x="800865" y="1820795"/>
            <a:chExt cx="2413009" cy="4013577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74E39EE4-F0A7-0836-0670-9AE61EE47892}"/>
                </a:ext>
              </a:extLst>
            </p:cNvPr>
            <p:cNvGrpSpPr/>
            <p:nvPr/>
          </p:nvGrpSpPr>
          <p:grpSpPr>
            <a:xfrm>
              <a:off x="1666587" y="1820795"/>
              <a:ext cx="683719" cy="2234870"/>
              <a:chOff x="1359711" y="2163489"/>
              <a:chExt cx="683719" cy="2234870"/>
            </a:xfrm>
          </p:grpSpPr>
          <p:pic>
            <p:nvPicPr>
              <p:cNvPr id="8198" name="Picture 6" descr="Computer keyboard navigation buttons: up, down, left, right. Isolated  vector icons of arrows. Internet browsing design elements. Stock Vector |  Adobe Stock">
                <a:extLst>
                  <a:ext uri="{FF2B5EF4-FFF2-40B4-BE49-F238E27FC236}">
                    <a16:creationId xmlns:a16="http://schemas.microsoft.com/office/drawing/2014/main" id="{16DF43CB-96B2-88D9-B20F-3556DD10D2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48800" y1="36300" x2="50400" y2="37500"/>
                            <a14:foregroundMark x1="22400" y1="64700" x2="22400" y2="64700"/>
                            <a14:foregroundMark x1="12800" y1="64100" x2="12800" y2="64100"/>
                            <a14:foregroundMark x1="23500" y1="53900" x2="24200" y2="54100"/>
                            <a14:foregroundMark x1="34400" y1="57500" x2="34400" y2="57500"/>
                            <a14:foregroundMark x1="29300" y1="76000" x2="29300" y2="76000"/>
                            <a14:foregroundMark x1="30600" y1="76000" x2="30600" y2="76000"/>
                            <a14:foregroundMark x1="43900" y1="68900" x2="43900" y2="68900"/>
                            <a14:foregroundMark x1="38900" y1="64400" x2="38900" y2="64400"/>
                            <a14:foregroundMark x1="45300" y1="53800" x2="45300" y2="53800"/>
                            <a14:foregroundMark x1="61300" y1="60300" x2="61300" y2="60300"/>
                            <a14:foregroundMark x1="53300" y1="75100" x2="53300" y2="75100"/>
                            <a14:foregroundMark x1="65000" y1="64100" x2="78100" y2="67700"/>
                            <a14:foregroundMark x1="87200" y1="65900" x2="87200" y2="65900"/>
                            <a14:foregroundMark x1="77300" y1="75100" x2="77300" y2="751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815" t="25142" r="37111" b="48720"/>
              <a:stretch/>
            </p:blipFill>
            <p:spPr bwMode="auto">
              <a:xfrm>
                <a:off x="1359711" y="2163489"/>
                <a:ext cx="683719" cy="6853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6" descr="Computer keyboard navigation buttons: up, down, left, right. Isolated  vector icons of arrows. Internet browsing design elements. Stock Vector |  Adobe Stock">
                <a:extLst>
                  <a:ext uri="{FF2B5EF4-FFF2-40B4-BE49-F238E27FC236}">
                    <a16:creationId xmlns:a16="http://schemas.microsoft.com/office/drawing/2014/main" id="{8AB683B5-D5EF-D675-EA3A-EBC4CAFED1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48800" y1="36300" x2="50400" y2="37500"/>
                            <a14:foregroundMark x1="22400" y1="64700" x2="22400" y2="64700"/>
                            <a14:foregroundMark x1="12800" y1="64100" x2="12800" y2="64100"/>
                            <a14:foregroundMark x1="23500" y1="53900" x2="24200" y2="54100"/>
                            <a14:foregroundMark x1="34400" y1="57500" x2="34400" y2="57500"/>
                            <a14:foregroundMark x1="29300" y1="76000" x2="29300" y2="76000"/>
                            <a14:foregroundMark x1="30600" y1="76000" x2="30600" y2="76000"/>
                            <a14:foregroundMark x1="43900" y1="68900" x2="43900" y2="68900"/>
                            <a14:foregroundMark x1="38900" y1="64400" x2="38900" y2="64400"/>
                            <a14:foregroundMark x1="45300" y1="53800" x2="45300" y2="53800"/>
                            <a14:foregroundMark x1="61300" y1="60300" x2="61300" y2="60300"/>
                            <a14:foregroundMark x1="53300" y1="75100" x2="53300" y2="75100"/>
                            <a14:foregroundMark x1="65000" y1="64100" x2="78100" y2="67700"/>
                            <a14:foregroundMark x1="87200" y1="65900" x2="87200" y2="65900"/>
                            <a14:foregroundMark x1="77300" y1="75100" x2="77300" y2="751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075" t="51095" r="36851" b="22767"/>
              <a:stretch/>
            </p:blipFill>
            <p:spPr bwMode="auto">
              <a:xfrm>
                <a:off x="1359711" y="3712971"/>
                <a:ext cx="683719" cy="6853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5" name="群組 14">
                <a:extLst>
                  <a:ext uri="{FF2B5EF4-FFF2-40B4-BE49-F238E27FC236}">
                    <a16:creationId xmlns:a16="http://schemas.microsoft.com/office/drawing/2014/main" id="{A583AB9F-EC7C-94B3-5834-4BF1B200ACBA}"/>
                  </a:ext>
                </a:extLst>
              </p:cNvPr>
              <p:cNvGrpSpPr/>
              <p:nvPr/>
            </p:nvGrpSpPr>
            <p:grpSpPr>
              <a:xfrm>
                <a:off x="1359711" y="2938230"/>
                <a:ext cx="683719" cy="685388"/>
                <a:chOff x="5379719" y="3247267"/>
                <a:chExt cx="1270000" cy="1273101"/>
              </a:xfrm>
            </p:grpSpPr>
            <p:pic>
              <p:nvPicPr>
                <p:cNvPr id="13" name="Picture 6" descr="Computer keyboard navigation buttons: up, down, left, right. Isolated  vector icons of arrows. Internet browsing design elements. Stock Vector |  Adobe Stock">
                  <a:extLst>
                    <a:ext uri="{FF2B5EF4-FFF2-40B4-BE49-F238E27FC236}">
                      <a16:creationId xmlns:a16="http://schemas.microsoft.com/office/drawing/2014/main" id="{30BD9B1E-9E73-9863-AFB5-F5B4CAFB8CD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48800" y1="36300" x2="50400" y2="37500"/>
                              <a14:foregroundMark x1="22400" y1="64700" x2="22400" y2="64700"/>
                              <a14:foregroundMark x1="12800" y1="64100" x2="12800" y2="64100"/>
                              <a14:foregroundMark x1="23500" y1="53900" x2="24200" y2="54100"/>
                              <a14:foregroundMark x1="34400" y1="57500" x2="34400" y2="57500"/>
                              <a14:foregroundMark x1="29300" y1="76000" x2="29300" y2="76000"/>
                              <a14:foregroundMark x1="30600" y1="76000" x2="30600" y2="76000"/>
                              <a14:foregroundMark x1="43900" y1="68900" x2="43900" y2="68900"/>
                              <a14:foregroundMark x1="38900" y1="64400" x2="38900" y2="64400"/>
                              <a14:foregroundMark x1="45300" y1="53800" x2="45300" y2="53800"/>
                              <a14:foregroundMark x1="61300" y1="60300" x2="61300" y2="60300"/>
                              <a14:foregroundMark x1="53300" y1="75100" x2="53300" y2="75100"/>
                              <a14:foregroundMark x1="65000" y1="64100" x2="78100" y2="67700"/>
                              <a14:foregroundMark x1="87200" y1="65900" x2="87200" y2="65900"/>
                              <a14:foregroundMark x1="77300" y1="75100" x2="77300" y2="751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815" t="25142" r="37111" b="48720"/>
                <a:stretch/>
              </p:blipFill>
              <p:spPr bwMode="auto">
                <a:xfrm>
                  <a:off x="5379719" y="3247267"/>
                  <a:ext cx="1270000" cy="12731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4" name="橢圓 13">
                  <a:extLst>
                    <a:ext uri="{FF2B5EF4-FFF2-40B4-BE49-F238E27FC236}">
                      <a16:creationId xmlns:a16="http://schemas.microsoft.com/office/drawing/2014/main" id="{13B9D81D-E8F7-B46C-552B-96F7B3F2C3F0}"/>
                    </a:ext>
                  </a:extLst>
                </p:cNvPr>
                <p:cNvSpPr/>
                <p:nvPr/>
              </p:nvSpPr>
              <p:spPr>
                <a:xfrm>
                  <a:off x="5760719" y="3631817"/>
                  <a:ext cx="504000" cy="504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2051" name="文字方塊 2050">
              <a:extLst>
                <a:ext uri="{FF2B5EF4-FFF2-40B4-BE49-F238E27FC236}">
                  <a16:creationId xmlns:a16="http://schemas.microsoft.com/office/drawing/2014/main" id="{09B9C2F9-5F79-6631-B1B9-BAEEB68428D5}"/>
                </a:ext>
              </a:extLst>
            </p:cNvPr>
            <p:cNvSpPr txBox="1"/>
            <p:nvPr/>
          </p:nvSpPr>
          <p:spPr>
            <a:xfrm>
              <a:off x="800865" y="4546455"/>
              <a:ext cx="2413009" cy="12879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b="1" u="sng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主畫面</a:t>
              </a:r>
              <a:endParaRPr lang="en-US" altLang="zh-TW" b="1" u="sng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TW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1.</a:t>
              </a:r>
              <a:r>
                <a:rPr lang="zh-TW" altLang="en-US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上、下切換功能</a:t>
              </a:r>
              <a:endPara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TW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2.</a:t>
              </a:r>
              <a:r>
                <a:rPr lang="zh-TW" altLang="en-US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中間選擇功能</a:t>
              </a:r>
            </a:p>
          </p:txBody>
        </p:sp>
      </p:grpSp>
      <p:grpSp>
        <p:nvGrpSpPr>
          <p:cNvPr id="2055" name="群組 2054">
            <a:extLst>
              <a:ext uri="{FF2B5EF4-FFF2-40B4-BE49-F238E27FC236}">
                <a16:creationId xmlns:a16="http://schemas.microsoft.com/office/drawing/2014/main" id="{16BC46E3-4D9B-CFB7-05E8-A05D2B6135CB}"/>
              </a:ext>
            </a:extLst>
          </p:cNvPr>
          <p:cNvGrpSpPr/>
          <p:nvPr/>
        </p:nvGrpSpPr>
        <p:grpSpPr>
          <a:xfrm>
            <a:off x="4551845" y="1608225"/>
            <a:ext cx="3088310" cy="4225909"/>
            <a:chOff x="4539438" y="1816212"/>
            <a:chExt cx="3088310" cy="4225909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E7F17D72-9CD0-E403-8CF9-5788D30CD3A4}"/>
                </a:ext>
              </a:extLst>
            </p:cNvPr>
            <p:cNvGrpSpPr/>
            <p:nvPr/>
          </p:nvGrpSpPr>
          <p:grpSpPr>
            <a:xfrm>
              <a:off x="4852849" y="1816212"/>
              <a:ext cx="2313300" cy="2234870"/>
              <a:chOff x="531324" y="2163489"/>
              <a:chExt cx="2313300" cy="2234870"/>
            </a:xfrm>
          </p:grpSpPr>
          <p:pic>
            <p:nvPicPr>
              <p:cNvPr id="18" name="Picture 6" descr="Computer keyboard navigation buttons: up, down, left, right. Isolated  vector icons of arrows. Internet browsing design elements. Stock Vector |  Adobe Stock">
                <a:extLst>
                  <a:ext uri="{FF2B5EF4-FFF2-40B4-BE49-F238E27FC236}">
                    <a16:creationId xmlns:a16="http://schemas.microsoft.com/office/drawing/2014/main" id="{D9A93D9F-71C7-3436-83AB-21AD0BC039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48800" y1="36300" x2="50400" y2="37500"/>
                            <a14:foregroundMark x1="22400" y1="64700" x2="22400" y2="64700"/>
                            <a14:foregroundMark x1="12800" y1="64100" x2="12800" y2="64100"/>
                            <a14:foregroundMark x1="23500" y1="53900" x2="24200" y2="54100"/>
                            <a14:foregroundMark x1="34400" y1="57500" x2="34400" y2="57500"/>
                            <a14:foregroundMark x1="29300" y1="76000" x2="29300" y2="76000"/>
                            <a14:foregroundMark x1="30600" y1="76000" x2="30600" y2="76000"/>
                            <a14:foregroundMark x1="43900" y1="68900" x2="43900" y2="68900"/>
                            <a14:foregroundMark x1="38900" y1="64400" x2="38900" y2="64400"/>
                            <a14:foregroundMark x1="45300" y1="53800" x2="45300" y2="53800"/>
                            <a14:foregroundMark x1="61300" y1="60300" x2="61300" y2="60300"/>
                            <a14:foregroundMark x1="53300" y1="75100" x2="53300" y2="75100"/>
                            <a14:foregroundMark x1="65000" y1="64100" x2="78100" y2="67700"/>
                            <a14:foregroundMark x1="87200" y1="65900" x2="87200" y2="65900"/>
                            <a14:foregroundMark x1="77300" y1="75100" x2="77300" y2="751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815" t="25142" r="37111" b="48720"/>
              <a:stretch/>
            </p:blipFill>
            <p:spPr bwMode="auto">
              <a:xfrm>
                <a:off x="1359711" y="2163489"/>
                <a:ext cx="683719" cy="6853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6" descr="Computer keyboard navigation buttons: up, down, left, right. Isolated  vector icons of arrows. Internet browsing design elements. Stock Vector |  Adobe Stock">
                <a:extLst>
                  <a:ext uri="{FF2B5EF4-FFF2-40B4-BE49-F238E27FC236}">
                    <a16:creationId xmlns:a16="http://schemas.microsoft.com/office/drawing/2014/main" id="{7D38D0A1-0F49-36D5-BBF6-A309612198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48800" y1="36300" x2="50400" y2="37500"/>
                            <a14:foregroundMark x1="22400" y1="64700" x2="22400" y2="64700"/>
                            <a14:foregroundMark x1="12800" y1="64100" x2="12800" y2="64100"/>
                            <a14:foregroundMark x1="23500" y1="53900" x2="24200" y2="54100"/>
                            <a14:foregroundMark x1="34400" y1="57500" x2="34400" y2="57500"/>
                            <a14:foregroundMark x1="29300" y1="76000" x2="29300" y2="76000"/>
                            <a14:foregroundMark x1="30600" y1="76000" x2="30600" y2="76000"/>
                            <a14:foregroundMark x1="43900" y1="68900" x2="43900" y2="68900"/>
                            <a14:foregroundMark x1="38900" y1="64400" x2="38900" y2="64400"/>
                            <a14:foregroundMark x1="45300" y1="53800" x2="45300" y2="53800"/>
                            <a14:foregroundMark x1="61300" y1="60300" x2="61300" y2="60300"/>
                            <a14:foregroundMark x1="53300" y1="75100" x2="53300" y2="75100"/>
                            <a14:foregroundMark x1="65000" y1="64100" x2="78100" y2="67700"/>
                            <a14:foregroundMark x1="87200" y1="65900" x2="87200" y2="65900"/>
                            <a14:foregroundMark x1="77300" y1="75100" x2="77300" y2="751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556" t="51589" r="10370" b="22273"/>
              <a:stretch/>
            </p:blipFill>
            <p:spPr bwMode="auto">
              <a:xfrm>
                <a:off x="2160905" y="2938230"/>
                <a:ext cx="683719" cy="6853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6" descr="Computer keyboard navigation buttons: up, down, left, right. Isolated  vector icons of arrows. Internet browsing design elements. Stock Vector |  Adobe Stock">
                <a:extLst>
                  <a:ext uri="{FF2B5EF4-FFF2-40B4-BE49-F238E27FC236}">
                    <a16:creationId xmlns:a16="http://schemas.microsoft.com/office/drawing/2014/main" id="{534F024E-92A6-F483-B1FD-86C5658528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48800" y1="36300" x2="50400" y2="37500"/>
                            <a14:foregroundMark x1="22400" y1="64700" x2="22400" y2="64700"/>
                            <a14:foregroundMark x1="12800" y1="64100" x2="12800" y2="64100"/>
                            <a14:foregroundMark x1="23500" y1="53900" x2="24200" y2="54100"/>
                            <a14:foregroundMark x1="34400" y1="57500" x2="34400" y2="57500"/>
                            <a14:foregroundMark x1="29300" y1="76000" x2="29300" y2="76000"/>
                            <a14:foregroundMark x1="30600" y1="76000" x2="30600" y2="76000"/>
                            <a14:foregroundMark x1="43900" y1="68900" x2="43900" y2="68900"/>
                            <a14:foregroundMark x1="38900" y1="64400" x2="38900" y2="64400"/>
                            <a14:foregroundMark x1="45300" y1="53800" x2="45300" y2="53800"/>
                            <a14:foregroundMark x1="61300" y1="60300" x2="61300" y2="60300"/>
                            <a14:foregroundMark x1="53300" y1="75100" x2="53300" y2="75100"/>
                            <a14:foregroundMark x1="65000" y1="64100" x2="78100" y2="67700"/>
                            <a14:foregroundMark x1="87200" y1="65900" x2="87200" y2="65900"/>
                            <a14:foregroundMark x1="77300" y1="75100" x2="77300" y2="751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075" t="51095" r="36851" b="22767"/>
              <a:stretch/>
            </p:blipFill>
            <p:spPr bwMode="auto">
              <a:xfrm>
                <a:off x="1359711" y="3712971"/>
                <a:ext cx="683719" cy="6853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6" descr="Computer keyboard navigation buttons: up, down, left, right. Isolated  vector icons of arrows. Internet browsing design elements. Stock Vector |  Adobe Stock">
                <a:extLst>
                  <a:ext uri="{FF2B5EF4-FFF2-40B4-BE49-F238E27FC236}">
                    <a16:creationId xmlns:a16="http://schemas.microsoft.com/office/drawing/2014/main" id="{B96EB8B8-1EA8-0FC5-50F5-C606A50A9A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48800" y1="36300" x2="50400" y2="37500"/>
                            <a14:foregroundMark x1="22400" y1="64700" x2="22400" y2="64700"/>
                            <a14:foregroundMark x1="12800" y1="64100" x2="12800" y2="64100"/>
                            <a14:foregroundMark x1="23500" y1="53900" x2="24200" y2="54100"/>
                            <a14:foregroundMark x1="34400" y1="57500" x2="34400" y2="57500"/>
                            <a14:foregroundMark x1="29300" y1="76000" x2="29300" y2="76000"/>
                            <a14:foregroundMark x1="30600" y1="76000" x2="30600" y2="76000"/>
                            <a14:foregroundMark x1="43900" y1="68900" x2="43900" y2="68900"/>
                            <a14:foregroundMark x1="38900" y1="64400" x2="38900" y2="64400"/>
                            <a14:foregroundMark x1="45300" y1="53800" x2="45300" y2="53800"/>
                            <a14:foregroundMark x1="61300" y1="60300" x2="61300" y2="60300"/>
                            <a14:foregroundMark x1="53300" y1="75100" x2="53300" y2="75100"/>
                            <a14:foregroundMark x1="65000" y1="64100" x2="78100" y2="67700"/>
                            <a14:foregroundMark x1="87200" y1="65900" x2="87200" y2="65900"/>
                            <a14:foregroundMark x1="77300" y1="75100" x2="77300" y2="751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703" t="50963" r="63185" b="21489"/>
              <a:stretch/>
            </p:blipFill>
            <p:spPr bwMode="auto">
              <a:xfrm>
                <a:off x="531324" y="2938230"/>
                <a:ext cx="710912" cy="7223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EFA1E70C-30C7-74D3-3485-73F045540FB4}"/>
                  </a:ext>
                </a:extLst>
              </p:cNvPr>
              <p:cNvGrpSpPr/>
              <p:nvPr/>
            </p:nvGrpSpPr>
            <p:grpSpPr>
              <a:xfrm>
                <a:off x="1359711" y="2938230"/>
                <a:ext cx="683719" cy="685388"/>
                <a:chOff x="5379719" y="3247267"/>
                <a:chExt cx="1270000" cy="1273101"/>
              </a:xfrm>
            </p:grpSpPr>
            <p:pic>
              <p:nvPicPr>
                <p:cNvPr id="23" name="Picture 6" descr="Computer keyboard navigation buttons: up, down, left, right. Isolated  vector icons of arrows. Internet browsing design elements. Stock Vector |  Adobe Stock">
                  <a:extLst>
                    <a:ext uri="{FF2B5EF4-FFF2-40B4-BE49-F238E27FC236}">
                      <a16:creationId xmlns:a16="http://schemas.microsoft.com/office/drawing/2014/main" id="{3ADC4CBB-D56D-142B-3E6F-1CC9DB33E4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48800" y1="36300" x2="50400" y2="37500"/>
                              <a14:foregroundMark x1="22400" y1="64700" x2="22400" y2="64700"/>
                              <a14:foregroundMark x1="12800" y1="64100" x2="12800" y2="64100"/>
                              <a14:foregroundMark x1="23500" y1="53900" x2="24200" y2="54100"/>
                              <a14:foregroundMark x1="34400" y1="57500" x2="34400" y2="57500"/>
                              <a14:foregroundMark x1="29300" y1="76000" x2="29300" y2="76000"/>
                              <a14:foregroundMark x1="30600" y1="76000" x2="30600" y2="76000"/>
                              <a14:foregroundMark x1="43900" y1="68900" x2="43900" y2="68900"/>
                              <a14:foregroundMark x1="38900" y1="64400" x2="38900" y2="64400"/>
                              <a14:foregroundMark x1="45300" y1="53800" x2="45300" y2="53800"/>
                              <a14:foregroundMark x1="61300" y1="60300" x2="61300" y2="60300"/>
                              <a14:foregroundMark x1="53300" y1="75100" x2="53300" y2="75100"/>
                              <a14:foregroundMark x1="65000" y1="64100" x2="78100" y2="67700"/>
                              <a14:foregroundMark x1="87200" y1="65900" x2="87200" y2="65900"/>
                              <a14:foregroundMark x1="77300" y1="75100" x2="77300" y2="751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815" t="25142" r="37111" b="48720"/>
                <a:stretch/>
              </p:blipFill>
              <p:spPr bwMode="auto">
                <a:xfrm>
                  <a:off x="5379719" y="3247267"/>
                  <a:ext cx="1270000" cy="12731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4" name="橢圓 23">
                  <a:extLst>
                    <a:ext uri="{FF2B5EF4-FFF2-40B4-BE49-F238E27FC236}">
                      <a16:creationId xmlns:a16="http://schemas.microsoft.com/office/drawing/2014/main" id="{47A0A8D7-F132-EAF0-0BB6-305009568DEC}"/>
                    </a:ext>
                  </a:extLst>
                </p:cNvPr>
                <p:cNvSpPr/>
                <p:nvPr/>
              </p:nvSpPr>
              <p:spPr>
                <a:xfrm>
                  <a:off x="5760719" y="3631817"/>
                  <a:ext cx="504000" cy="504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2052" name="文字方塊 2051">
              <a:extLst>
                <a:ext uri="{FF2B5EF4-FFF2-40B4-BE49-F238E27FC236}">
                  <a16:creationId xmlns:a16="http://schemas.microsoft.com/office/drawing/2014/main" id="{965C5B9D-7FEE-19F2-A130-EEEFDDCFD1E8}"/>
                </a:ext>
              </a:extLst>
            </p:cNvPr>
            <p:cNvSpPr txBox="1"/>
            <p:nvPr/>
          </p:nvSpPr>
          <p:spPr>
            <a:xfrm>
              <a:off x="4539438" y="4338706"/>
              <a:ext cx="3088310" cy="17034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b="1" u="sng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設定畫面</a:t>
              </a:r>
              <a:endParaRPr lang="en-US" altLang="zh-TW" b="1" u="sng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TW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1.</a:t>
              </a:r>
              <a:r>
                <a:rPr lang="zh-TW" altLang="en-US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上、下切換調整選項</a:t>
              </a:r>
              <a:endPara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TW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2.</a:t>
              </a:r>
              <a:r>
                <a:rPr lang="zh-TW" altLang="en-US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左、右調整音量大小</a:t>
              </a:r>
              <a:r>
                <a:rPr lang="en-US" altLang="zh-TW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/</a:t>
              </a:r>
              <a:r>
                <a:rPr lang="zh-TW" altLang="en-US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開關</a:t>
              </a:r>
              <a:endPara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TW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3.</a:t>
              </a:r>
              <a:r>
                <a:rPr lang="zh-TW" altLang="en-US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中間回到主畫面</a:t>
              </a:r>
            </a:p>
          </p:txBody>
        </p:sp>
      </p:grpSp>
      <p:grpSp>
        <p:nvGrpSpPr>
          <p:cNvPr id="2056" name="群組 2055">
            <a:extLst>
              <a:ext uri="{FF2B5EF4-FFF2-40B4-BE49-F238E27FC236}">
                <a16:creationId xmlns:a16="http://schemas.microsoft.com/office/drawing/2014/main" id="{4F9AD71D-98D0-ED73-93DB-5D99C7B1B8C4}"/>
              </a:ext>
            </a:extLst>
          </p:cNvPr>
          <p:cNvGrpSpPr/>
          <p:nvPr/>
        </p:nvGrpSpPr>
        <p:grpSpPr>
          <a:xfrm>
            <a:off x="8397548" y="1633874"/>
            <a:ext cx="2629768" cy="4195863"/>
            <a:chOff x="8714739" y="1816212"/>
            <a:chExt cx="2629768" cy="4195863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A65C7EE9-5610-D218-E1DB-78F235BC4393}"/>
                </a:ext>
              </a:extLst>
            </p:cNvPr>
            <p:cNvGrpSpPr/>
            <p:nvPr/>
          </p:nvGrpSpPr>
          <p:grpSpPr>
            <a:xfrm>
              <a:off x="8724786" y="1816212"/>
              <a:ext cx="2313300" cy="2234870"/>
              <a:chOff x="531324" y="2163489"/>
              <a:chExt cx="2313300" cy="2234870"/>
            </a:xfrm>
          </p:grpSpPr>
          <p:pic>
            <p:nvPicPr>
              <p:cNvPr id="26" name="Picture 6" descr="Computer keyboard navigation buttons: up, down, left, right. Isolated  vector icons of arrows. Internet browsing design elements. Stock Vector |  Adobe Stock">
                <a:extLst>
                  <a:ext uri="{FF2B5EF4-FFF2-40B4-BE49-F238E27FC236}">
                    <a16:creationId xmlns:a16="http://schemas.microsoft.com/office/drawing/2014/main" id="{6E93CA9A-98FF-066D-6AEB-6A3DAED002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48800" y1="36300" x2="50400" y2="37500"/>
                            <a14:foregroundMark x1="22400" y1="64700" x2="22400" y2="64700"/>
                            <a14:foregroundMark x1="12800" y1="64100" x2="12800" y2="64100"/>
                            <a14:foregroundMark x1="23500" y1="53900" x2="24200" y2="54100"/>
                            <a14:foregroundMark x1="34400" y1="57500" x2="34400" y2="57500"/>
                            <a14:foregroundMark x1="29300" y1="76000" x2="29300" y2="76000"/>
                            <a14:foregroundMark x1="30600" y1="76000" x2="30600" y2="76000"/>
                            <a14:foregroundMark x1="43900" y1="68900" x2="43900" y2="68900"/>
                            <a14:foregroundMark x1="38900" y1="64400" x2="38900" y2="64400"/>
                            <a14:foregroundMark x1="45300" y1="53800" x2="45300" y2="53800"/>
                            <a14:foregroundMark x1="61300" y1="60300" x2="61300" y2="60300"/>
                            <a14:foregroundMark x1="53300" y1="75100" x2="53300" y2="75100"/>
                            <a14:foregroundMark x1="65000" y1="64100" x2="78100" y2="67700"/>
                            <a14:foregroundMark x1="87200" y1="65900" x2="87200" y2="65900"/>
                            <a14:foregroundMark x1="77300" y1="75100" x2="77300" y2="751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815" t="25142" r="37111" b="48720"/>
              <a:stretch/>
            </p:blipFill>
            <p:spPr bwMode="auto">
              <a:xfrm>
                <a:off x="1359711" y="2163489"/>
                <a:ext cx="683719" cy="6853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6" descr="Computer keyboard navigation buttons: up, down, left, right. Isolated  vector icons of arrows. Internet browsing design elements. Stock Vector |  Adobe Stock">
                <a:extLst>
                  <a:ext uri="{FF2B5EF4-FFF2-40B4-BE49-F238E27FC236}">
                    <a16:creationId xmlns:a16="http://schemas.microsoft.com/office/drawing/2014/main" id="{61724C40-BE4C-09DA-1F33-BEACA01E2A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48800" y1="36300" x2="50400" y2="37500"/>
                            <a14:foregroundMark x1="22400" y1="64700" x2="22400" y2="64700"/>
                            <a14:foregroundMark x1="12800" y1="64100" x2="12800" y2="64100"/>
                            <a14:foregroundMark x1="23500" y1="53900" x2="24200" y2="54100"/>
                            <a14:foregroundMark x1="34400" y1="57500" x2="34400" y2="57500"/>
                            <a14:foregroundMark x1="29300" y1="76000" x2="29300" y2="76000"/>
                            <a14:foregroundMark x1="30600" y1="76000" x2="30600" y2="76000"/>
                            <a14:foregroundMark x1="43900" y1="68900" x2="43900" y2="68900"/>
                            <a14:foregroundMark x1="38900" y1="64400" x2="38900" y2="64400"/>
                            <a14:foregroundMark x1="45300" y1="53800" x2="45300" y2="53800"/>
                            <a14:foregroundMark x1="61300" y1="60300" x2="61300" y2="60300"/>
                            <a14:foregroundMark x1="53300" y1="75100" x2="53300" y2="75100"/>
                            <a14:foregroundMark x1="65000" y1="64100" x2="78100" y2="67700"/>
                            <a14:foregroundMark x1="87200" y1="65900" x2="87200" y2="65900"/>
                            <a14:foregroundMark x1="77300" y1="75100" x2="77300" y2="751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556" t="51589" r="10370" b="22273"/>
              <a:stretch/>
            </p:blipFill>
            <p:spPr bwMode="auto">
              <a:xfrm>
                <a:off x="2160905" y="2938230"/>
                <a:ext cx="683719" cy="6853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6" descr="Computer keyboard navigation buttons: up, down, left, right. Isolated  vector icons of arrows. Internet browsing design elements. Stock Vector |  Adobe Stock">
                <a:extLst>
                  <a:ext uri="{FF2B5EF4-FFF2-40B4-BE49-F238E27FC236}">
                    <a16:creationId xmlns:a16="http://schemas.microsoft.com/office/drawing/2014/main" id="{256B8B41-0C9F-D03D-D14B-52E401221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48800" y1="36300" x2="50400" y2="37500"/>
                            <a14:foregroundMark x1="22400" y1="64700" x2="22400" y2="64700"/>
                            <a14:foregroundMark x1="12800" y1="64100" x2="12800" y2="64100"/>
                            <a14:foregroundMark x1="23500" y1="53900" x2="24200" y2="54100"/>
                            <a14:foregroundMark x1="34400" y1="57500" x2="34400" y2="57500"/>
                            <a14:foregroundMark x1="29300" y1="76000" x2="29300" y2="76000"/>
                            <a14:foregroundMark x1="30600" y1="76000" x2="30600" y2="76000"/>
                            <a14:foregroundMark x1="43900" y1="68900" x2="43900" y2="68900"/>
                            <a14:foregroundMark x1="38900" y1="64400" x2="38900" y2="64400"/>
                            <a14:foregroundMark x1="45300" y1="53800" x2="45300" y2="53800"/>
                            <a14:foregroundMark x1="61300" y1="60300" x2="61300" y2="60300"/>
                            <a14:foregroundMark x1="53300" y1="75100" x2="53300" y2="75100"/>
                            <a14:foregroundMark x1="65000" y1="64100" x2="78100" y2="67700"/>
                            <a14:foregroundMark x1="87200" y1="65900" x2="87200" y2="65900"/>
                            <a14:foregroundMark x1="77300" y1="75100" x2="77300" y2="751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075" t="51095" r="36851" b="22767"/>
              <a:stretch/>
            </p:blipFill>
            <p:spPr bwMode="auto">
              <a:xfrm>
                <a:off x="1359711" y="3712971"/>
                <a:ext cx="683719" cy="6853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6" descr="Computer keyboard navigation buttons: up, down, left, right. Isolated  vector icons of arrows. Internet browsing design elements. Stock Vector |  Adobe Stock">
                <a:extLst>
                  <a:ext uri="{FF2B5EF4-FFF2-40B4-BE49-F238E27FC236}">
                    <a16:creationId xmlns:a16="http://schemas.microsoft.com/office/drawing/2014/main" id="{7DBC5BB1-428A-337A-126D-8E397163DA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48800" y1="36300" x2="50400" y2="37500"/>
                            <a14:foregroundMark x1="22400" y1="64700" x2="22400" y2="64700"/>
                            <a14:foregroundMark x1="12800" y1="64100" x2="12800" y2="64100"/>
                            <a14:foregroundMark x1="23500" y1="53900" x2="24200" y2="54100"/>
                            <a14:foregroundMark x1="34400" y1="57500" x2="34400" y2="57500"/>
                            <a14:foregroundMark x1="29300" y1="76000" x2="29300" y2="76000"/>
                            <a14:foregroundMark x1="30600" y1="76000" x2="30600" y2="76000"/>
                            <a14:foregroundMark x1="43900" y1="68900" x2="43900" y2="68900"/>
                            <a14:foregroundMark x1="38900" y1="64400" x2="38900" y2="64400"/>
                            <a14:foregroundMark x1="45300" y1="53800" x2="45300" y2="53800"/>
                            <a14:foregroundMark x1="61300" y1="60300" x2="61300" y2="60300"/>
                            <a14:foregroundMark x1="53300" y1="75100" x2="53300" y2="75100"/>
                            <a14:foregroundMark x1="65000" y1="64100" x2="78100" y2="67700"/>
                            <a14:foregroundMark x1="87200" y1="65900" x2="87200" y2="65900"/>
                            <a14:foregroundMark x1="77300" y1="75100" x2="77300" y2="751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703" t="50963" r="63185" b="21489"/>
              <a:stretch/>
            </p:blipFill>
            <p:spPr bwMode="auto">
              <a:xfrm>
                <a:off x="531324" y="2938230"/>
                <a:ext cx="710912" cy="7223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0" name="群組 29">
                <a:extLst>
                  <a:ext uri="{FF2B5EF4-FFF2-40B4-BE49-F238E27FC236}">
                    <a16:creationId xmlns:a16="http://schemas.microsoft.com/office/drawing/2014/main" id="{29818FFC-041B-AF18-007C-E01B44359AE2}"/>
                  </a:ext>
                </a:extLst>
              </p:cNvPr>
              <p:cNvGrpSpPr/>
              <p:nvPr/>
            </p:nvGrpSpPr>
            <p:grpSpPr>
              <a:xfrm>
                <a:off x="1359711" y="2938230"/>
                <a:ext cx="683719" cy="685388"/>
                <a:chOff x="5379719" y="3247267"/>
                <a:chExt cx="1270000" cy="1273101"/>
              </a:xfrm>
            </p:grpSpPr>
            <p:pic>
              <p:nvPicPr>
                <p:cNvPr id="31" name="Picture 6" descr="Computer keyboard navigation buttons: up, down, left, right. Isolated  vector icons of arrows. Internet browsing design elements. Stock Vector |  Adobe Stock">
                  <a:extLst>
                    <a:ext uri="{FF2B5EF4-FFF2-40B4-BE49-F238E27FC236}">
                      <a16:creationId xmlns:a16="http://schemas.microsoft.com/office/drawing/2014/main" id="{6BF78101-3645-6D26-A35F-969D27F4A8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48800" y1="36300" x2="50400" y2="37500"/>
                              <a14:foregroundMark x1="22400" y1="64700" x2="22400" y2="64700"/>
                              <a14:foregroundMark x1="12800" y1="64100" x2="12800" y2="64100"/>
                              <a14:foregroundMark x1="23500" y1="53900" x2="24200" y2="54100"/>
                              <a14:foregroundMark x1="34400" y1="57500" x2="34400" y2="57500"/>
                              <a14:foregroundMark x1="29300" y1="76000" x2="29300" y2="76000"/>
                              <a14:foregroundMark x1="30600" y1="76000" x2="30600" y2="76000"/>
                              <a14:foregroundMark x1="43900" y1="68900" x2="43900" y2="68900"/>
                              <a14:foregroundMark x1="38900" y1="64400" x2="38900" y2="64400"/>
                              <a14:foregroundMark x1="45300" y1="53800" x2="45300" y2="53800"/>
                              <a14:foregroundMark x1="61300" y1="60300" x2="61300" y2="60300"/>
                              <a14:foregroundMark x1="53300" y1="75100" x2="53300" y2="75100"/>
                              <a14:foregroundMark x1="65000" y1="64100" x2="78100" y2="67700"/>
                              <a14:foregroundMark x1="87200" y1="65900" x2="87200" y2="65900"/>
                              <a14:foregroundMark x1="77300" y1="75100" x2="77300" y2="751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815" t="25142" r="37111" b="48720"/>
                <a:stretch/>
              </p:blipFill>
              <p:spPr bwMode="auto">
                <a:xfrm>
                  <a:off x="5379719" y="3247267"/>
                  <a:ext cx="1270000" cy="12731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048" name="橢圓 2047">
                  <a:extLst>
                    <a:ext uri="{FF2B5EF4-FFF2-40B4-BE49-F238E27FC236}">
                      <a16:creationId xmlns:a16="http://schemas.microsoft.com/office/drawing/2014/main" id="{C822FC70-973C-0D04-9405-79DA10CD51A9}"/>
                    </a:ext>
                  </a:extLst>
                </p:cNvPr>
                <p:cNvSpPr/>
                <p:nvPr/>
              </p:nvSpPr>
              <p:spPr>
                <a:xfrm>
                  <a:off x="5760719" y="3631817"/>
                  <a:ext cx="504000" cy="504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2053" name="文字方塊 2052">
              <a:extLst>
                <a:ext uri="{FF2B5EF4-FFF2-40B4-BE49-F238E27FC236}">
                  <a16:creationId xmlns:a16="http://schemas.microsoft.com/office/drawing/2014/main" id="{9BC34EE7-EA6E-6C82-062D-05171BF11302}"/>
                </a:ext>
              </a:extLst>
            </p:cNvPr>
            <p:cNvSpPr txBox="1"/>
            <p:nvPr/>
          </p:nvSpPr>
          <p:spPr>
            <a:xfrm>
              <a:off x="8714739" y="4308660"/>
              <a:ext cx="2629768" cy="17034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b="1" u="sng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遊戲</a:t>
              </a:r>
              <a:endParaRPr lang="en-US" altLang="zh-TW" b="1" u="sng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TW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1.</a:t>
              </a:r>
              <a:r>
                <a:rPr lang="zh-TW" altLang="en-US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上、下調整角度 </a:t>
              </a:r>
              <a:r>
                <a:rPr lang="en-US" altLang="zh-TW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(A)</a:t>
              </a:r>
            </a:p>
            <a:p>
              <a:pPr>
                <a:lnSpc>
                  <a:spcPct val="150000"/>
                </a:lnSpc>
              </a:pPr>
              <a:r>
                <a:rPr lang="en-US" altLang="zh-TW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2.</a:t>
              </a:r>
              <a:r>
                <a:rPr lang="zh-TW" altLang="en-US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左、右調整力量 </a:t>
              </a:r>
              <a:r>
                <a:rPr lang="en-US" altLang="zh-TW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(S)</a:t>
              </a:r>
            </a:p>
            <a:p>
              <a:pPr>
                <a:lnSpc>
                  <a:spcPct val="150000"/>
                </a:lnSpc>
              </a:pPr>
              <a:r>
                <a:rPr lang="en-US" altLang="zh-TW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3.</a:t>
              </a:r>
              <a:r>
                <a:rPr lang="zh-TW" altLang="en-US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中間射出 </a:t>
              </a:r>
              <a:r>
                <a:rPr lang="en-US" altLang="zh-TW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angrybird</a:t>
              </a:r>
              <a:endPara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pic>
        <p:nvPicPr>
          <p:cNvPr id="4" name="Picture 2" descr="Red | Angry Birds Wiki | Fandom">
            <a:extLst>
              <a:ext uri="{FF2B5EF4-FFF2-40B4-BE49-F238E27FC236}">
                <a16:creationId xmlns:a16="http://schemas.microsoft.com/office/drawing/2014/main" id="{9948ACFC-8271-EE7F-E833-0F41176E0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2" y="4946253"/>
            <a:ext cx="1175802" cy="176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inion Pigs (Movie) | Angry Birds Wiki | Fandom">
            <a:extLst>
              <a:ext uri="{FF2B5EF4-FFF2-40B4-BE49-F238E27FC236}">
                <a16:creationId xmlns:a16="http://schemas.microsoft.com/office/drawing/2014/main" id="{EF88A251-649E-3CF9-9E90-D7C78A13E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300" y="5133650"/>
            <a:ext cx="1560785" cy="146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68571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Angry Birds VR: Isle of Pigs (English, Korean, Japanese)">
            <a:extLst>
              <a:ext uri="{FF2B5EF4-FFF2-40B4-BE49-F238E27FC236}">
                <a16:creationId xmlns:a16="http://schemas.microsoft.com/office/drawing/2014/main" id="{CBD60A8C-ED4B-4228-9E80-958B3ED92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33DC847-2C09-0AF0-09EA-A12341BB5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933" y="144778"/>
            <a:ext cx="10515600" cy="1325563"/>
          </a:xfrm>
        </p:spPr>
        <p:txBody>
          <a:bodyPr/>
          <a:lstStyle/>
          <a:p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系統架構 </a:t>
            </a:r>
            <a:r>
              <a:rPr lang="en-US" altLang="zh-TW" sz="32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32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元件功能</a:t>
            </a:r>
            <a:r>
              <a:rPr lang="en-US" altLang="zh-TW" sz="32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&amp;</a:t>
            </a:r>
            <a:r>
              <a:rPr lang="zh-TW" altLang="en-US" sz="32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通訊介面</a:t>
            </a:r>
            <a:r>
              <a:rPr lang="en-US" altLang="zh-TW" sz="32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endParaRPr lang="zh-TW" altLang="en-US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F2D22083-8A55-3F4D-762C-C48476B34663}"/>
              </a:ext>
            </a:extLst>
          </p:cNvPr>
          <p:cNvGrpSpPr/>
          <p:nvPr/>
        </p:nvGrpSpPr>
        <p:grpSpPr>
          <a:xfrm>
            <a:off x="695187" y="2751774"/>
            <a:ext cx="10801626" cy="3538532"/>
            <a:chOff x="714367" y="2533096"/>
            <a:chExt cx="10801626" cy="3538532"/>
          </a:xfrm>
        </p:grpSpPr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54E8C19E-8A18-3C66-B00A-FE94A022BBE3}"/>
                </a:ext>
              </a:extLst>
            </p:cNvPr>
            <p:cNvGrpSpPr/>
            <p:nvPr/>
          </p:nvGrpSpPr>
          <p:grpSpPr>
            <a:xfrm>
              <a:off x="3253987" y="4128383"/>
              <a:ext cx="5731035" cy="411402"/>
              <a:chOff x="3275806" y="2278102"/>
              <a:chExt cx="5731035" cy="411402"/>
            </a:xfrm>
          </p:grpSpPr>
          <p:cxnSp>
            <p:nvCxnSpPr>
              <p:cNvPr id="18" name="直線單箭頭接點 17">
                <a:extLst>
                  <a:ext uri="{FF2B5EF4-FFF2-40B4-BE49-F238E27FC236}">
                    <a16:creationId xmlns:a16="http://schemas.microsoft.com/office/drawing/2014/main" id="{604926E3-45D5-9FE7-6052-810FB6003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75806" y="2689504"/>
                <a:ext cx="5731035" cy="0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961FCE66-0BA2-5591-F991-EABB02CFBB44}"/>
                  </a:ext>
                </a:extLst>
              </p:cNvPr>
              <p:cNvSpPr txBox="1"/>
              <p:nvPr/>
            </p:nvSpPr>
            <p:spPr>
              <a:xfrm>
                <a:off x="5704442" y="2278102"/>
                <a:ext cx="873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b="1" dirty="0">
                    <a:solidFill>
                      <a:srgbClr val="01C20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UART</a:t>
                </a:r>
                <a:endParaRPr lang="zh-TW" altLang="en-US" b="1" dirty="0">
                  <a:solidFill>
                    <a:srgbClr val="01C20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51" name="群組 2050">
              <a:extLst>
                <a:ext uri="{FF2B5EF4-FFF2-40B4-BE49-F238E27FC236}">
                  <a16:creationId xmlns:a16="http://schemas.microsoft.com/office/drawing/2014/main" id="{73AAA7D3-776C-CBC4-21E6-D37488C149CD}"/>
                </a:ext>
              </a:extLst>
            </p:cNvPr>
            <p:cNvGrpSpPr/>
            <p:nvPr/>
          </p:nvGrpSpPr>
          <p:grpSpPr>
            <a:xfrm>
              <a:off x="714367" y="2533096"/>
              <a:ext cx="2693306" cy="3538532"/>
              <a:chOff x="714367" y="2367084"/>
              <a:chExt cx="2693306" cy="3538532"/>
            </a:xfrm>
          </p:grpSpPr>
          <p:sp>
            <p:nvSpPr>
              <p:cNvPr id="9" name="矩形: 圓角 8">
                <a:extLst>
                  <a:ext uri="{FF2B5EF4-FFF2-40B4-BE49-F238E27FC236}">
                    <a16:creationId xmlns:a16="http://schemas.microsoft.com/office/drawing/2014/main" id="{0E5E67B4-65D2-A9AD-40A1-FB156AB68951}"/>
                  </a:ext>
                </a:extLst>
              </p:cNvPr>
              <p:cNvSpPr/>
              <p:nvPr/>
            </p:nvSpPr>
            <p:spPr>
              <a:xfrm>
                <a:off x="876700" y="2367084"/>
                <a:ext cx="2368640" cy="3538532"/>
              </a:xfrm>
              <a:prstGeom prst="roundRect">
                <a:avLst>
                  <a:gd name="adj" fmla="val 9467"/>
                </a:avLst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KT89S51</a:t>
                </a:r>
                <a:r>
                  <a:rPr lang="zh-TW" alt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實驗板</a:t>
                </a:r>
                <a:endParaRPr lang="en-US" altLang="zh-TW" b="1" dirty="0">
                  <a:solidFill>
                    <a:schemeClr val="tx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/>
                <a:endParaRPr lang="zh-TW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C0EB462D-F59B-CF89-9760-C62F27951782}"/>
                  </a:ext>
                </a:extLst>
              </p:cNvPr>
              <p:cNvSpPr txBox="1"/>
              <p:nvPr/>
            </p:nvSpPr>
            <p:spPr>
              <a:xfrm>
                <a:off x="714367" y="4475340"/>
                <a:ext cx="26933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主畫面、設定控制</a:t>
                </a:r>
              </a:p>
            </p:txBody>
          </p:sp>
        </p:grpSp>
        <p:grpSp>
          <p:nvGrpSpPr>
            <p:cNvPr id="2052" name="群組 2051">
              <a:extLst>
                <a:ext uri="{FF2B5EF4-FFF2-40B4-BE49-F238E27FC236}">
                  <a16:creationId xmlns:a16="http://schemas.microsoft.com/office/drawing/2014/main" id="{66B34125-5873-8544-5C5A-4131BD04E786}"/>
                </a:ext>
              </a:extLst>
            </p:cNvPr>
            <p:cNvGrpSpPr/>
            <p:nvPr/>
          </p:nvGrpSpPr>
          <p:grpSpPr>
            <a:xfrm>
              <a:off x="8822687" y="2533096"/>
              <a:ext cx="2693306" cy="3538532"/>
              <a:chOff x="8822687" y="2367084"/>
              <a:chExt cx="2693306" cy="3538532"/>
            </a:xfrm>
          </p:grpSpPr>
          <p:sp>
            <p:nvSpPr>
              <p:cNvPr id="10" name="矩形: 圓角 9">
                <a:extLst>
                  <a:ext uri="{FF2B5EF4-FFF2-40B4-BE49-F238E27FC236}">
                    <a16:creationId xmlns:a16="http://schemas.microsoft.com/office/drawing/2014/main" id="{A90BF7CF-8DD4-BB76-67ED-A6EE5EC4C9DB}"/>
                  </a:ext>
                </a:extLst>
              </p:cNvPr>
              <p:cNvSpPr/>
              <p:nvPr/>
            </p:nvSpPr>
            <p:spPr>
              <a:xfrm>
                <a:off x="8985021" y="2367084"/>
                <a:ext cx="2368639" cy="3538532"/>
              </a:xfrm>
              <a:prstGeom prst="roundRect">
                <a:avLst>
                  <a:gd name="adj" fmla="val 9467"/>
                </a:avLst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AT89S52</a:t>
                </a:r>
              </a:p>
              <a:p>
                <a:pPr algn="ctr"/>
                <a:endParaRPr lang="zh-TW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7CFFD16B-ADC8-69E3-881D-40E29BFEA34D}"/>
                  </a:ext>
                </a:extLst>
              </p:cNvPr>
              <p:cNvSpPr txBox="1"/>
              <p:nvPr/>
            </p:nvSpPr>
            <p:spPr>
              <a:xfrm>
                <a:off x="8822687" y="4475340"/>
                <a:ext cx="26933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遊戲控制、播放音樂</a:t>
                </a:r>
              </a:p>
            </p:txBody>
          </p:sp>
        </p:grp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7089FB17-C19A-CB1C-C225-85E2D046AEB2}"/>
                </a:ext>
              </a:extLst>
            </p:cNvPr>
            <p:cNvGrpSpPr/>
            <p:nvPr/>
          </p:nvGrpSpPr>
          <p:grpSpPr>
            <a:xfrm>
              <a:off x="3253987" y="2735375"/>
              <a:ext cx="5731035" cy="1213833"/>
              <a:chOff x="3275806" y="4570290"/>
              <a:chExt cx="5731035" cy="1213833"/>
            </a:xfrm>
          </p:grpSpPr>
          <p:sp>
            <p:nvSpPr>
              <p:cNvPr id="11" name="矩形: 圓角 10">
                <a:extLst>
                  <a:ext uri="{FF2B5EF4-FFF2-40B4-BE49-F238E27FC236}">
                    <a16:creationId xmlns:a16="http://schemas.microsoft.com/office/drawing/2014/main" id="{63BEA045-7819-E21C-7CAE-621FF110C0AF}"/>
                  </a:ext>
                </a:extLst>
              </p:cNvPr>
              <p:cNvSpPr/>
              <p:nvPr/>
            </p:nvSpPr>
            <p:spPr>
              <a:xfrm>
                <a:off x="4701323" y="4570290"/>
                <a:ext cx="2880000" cy="830747"/>
              </a:xfrm>
              <a:prstGeom prst="roundRect">
                <a:avLst>
                  <a:gd name="adj" fmla="val 11023"/>
                </a:avLst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SSD1306 </a:t>
                </a:r>
                <a:r>
                  <a:rPr lang="zh-TW" alt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  </a:t>
                </a:r>
                <a:r>
                  <a:rPr lang="en-US" altLang="zh-TW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OLED</a:t>
                </a:r>
                <a:endParaRPr lang="zh-TW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" name="直線單箭頭接點 12">
                <a:extLst>
                  <a:ext uri="{FF2B5EF4-FFF2-40B4-BE49-F238E27FC236}">
                    <a16:creationId xmlns:a16="http://schemas.microsoft.com/office/drawing/2014/main" id="{F391FBDF-E2E1-BD54-928C-1A08AFDF833A}"/>
                  </a:ext>
                </a:extLst>
              </p:cNvPr>
              <p:cNvCxnSpPr>
                <a:cxnSpLocks/>
                <a:endCxn id="11" idx="1"/>
              </p:cNvCxnSpPr>
              <p:nvPr/>
            </p:nvCxnSpPr>
            <p:spPr>
              <a:xfrm>
                <a:off x="3275806" y="4985664"/>
                <a:ext cx="1425517" cy="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單箭頭接點 14">
                <a:extLst>
                  <a:ext uri="{FF2B5EF4-FFF2-40B4-BE49-F238E27FC236}">
                    <a16:creationId xmlns:a16="http://schemas.microsoft.com/office/drawing/2014/main" id="{E33C99A0-E885-258E-AF8B-E82D45733D69}"/>
                  </a:ext>
                </a:extLst>
              </p:cNvPr>
              <p:cNvCxnSpPr>
                <a:cxnSpLocks/>
                <a:stCxn id="11" idx="3"/>
              </p:cNvCxnSpPr>
              <p:nvPr/>
            </p:nvCxnSpPr>
            <p:spPr>
              <a:xfrm>
                <a:off x="7581323" y="4985664"/>
                <a:ext cx="1425518" cy="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E94EE61-7001-48CE-42FF-B46779FABE23}"/>
                  </a:ext>
                </a:extLst>
              </p:cNvPr>
              <p:cNvSpPr txBox="1"/>
              <p:nvPr/>
            </p:nvSpPr>
            <p:spPr>
              <a:xfrm>
                <a:off x="3551683" y="4570290"/>
                <a:ext cx="873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I2C</a:t>
                </a:r>
                <a:endParaRPr lang="zh-TW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54F2559-7E51-AB3C-61E6-8284D8DA8DF6}"/>
                  </a:ext>
                </a:extLst>
              </p:cNvPr>
              <p:cNvSpPr txBox="1"/>
              <p:nvPr/>
            </p:nvSpPr>
            <p:spPr>
              <a:xfrm>
                <a:off x="7857201" y="4570290"/>
                <a:ext cx="873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I2C</a:t>
                </a:r>
                <a:endParaRPr lang="zh-TW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2BFD0FD7-C2AD-9C70-DB2B-BB3F9D9E6432}"/>
                  </a:ext>
                </a:extLst>
              </p:cNvPr>
              <p:cNvSpPr txBox="1"/>
              <p:nvPr/>
            </p:nvSpPr>
            <p:spPr>
              <a:xfrm>
                <a:off x="4794670" y="5414791"/>
                <a:ext cx="26933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顯示畫面</a:t>
                </a:r>
              </a:p>
            </p:txBody>
          </p:sp>
        </p:grp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3C2D8EFC-1E09-F77A-2012-1E4CE9509058}"/>
                </a:ext>
              </a:extLst>
            </p:cNvPr>
            <p:cNvGrpSpPr/>
            <p:nvPr/>
          </p:nvGrpSpPr>
          <p:grpSpPr>
            <a:xfrm>
              <a:off x="3251123" y="4881010"/>
              <a:ext cx="5719508" cy="1119808"/>
              <a:chOff x="3272942" y="4554347"/>
              <a:chExt cx="5719508" cy="1119808"/>
            </a:xfrm>
          </p:grpSpPr>
          <p:cxnSp>
            <p:nvCxnSpPr>
              <p:cNvPr id="29" name="直線接點 28">
                <a:extLst>
                  <a:ext uri="{FF2B5EF4-FFF2-40B4-BE49-F238E27FC236}">
                    <a16:creationId xmlns:a16="http://schemas.microsoft.com/office/drawing/2014/main" id="{42371F82-B0AE-491A-0AA8-EF99D97442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72942" y="5285641"/>
                <a:ext cx="5719508" cy="1"/>
              </a:xfrm>
              <a:prstGeom prst="line">
                <a:avLst/>
              </a:prstGeom>
              <a:ln w="5715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27" name="群組 26">
                <a:extLst>
                  <a:ext uri="{FF2B5EF4-FFF2-40B4-BE49-F238E27FC236}">
                    <a16:creationId xmlns:a16="http://schemas.microsoft.com/office/drawing/2014/main" id="{FA7A1E04-36EB-1743-1BC7-467E09DF9CBE}"/>
                  </a:ext>
                </a:extLst>
              </p:cNvPr>
              <p:cNvGrpSpPr/>
              <p:nvPr/>
            </p:nvGrpSpPr>
            <p:grpSpPr>
              <a:xfrm>
                <a:off x="3901969" y="4951771"/>
                <a:ext cx="4475844" cy="722384"/>
                <a:chOff x="3901969" y="5020040"/>
                <a:chExt cx="4475844" cy="722384"/>
              </a:xfrm>
            </p:grpSpPr>
            <p:pic>
              <p:nvPicPr>
                <p:cNvPr id="8" name="Picture 6" descr="Computer keyboard navigation buttons: up, down, left, right. Isolated  vector icons of arrows. Internet browsing design elements. Stock Vector |  Adobe Stock">
                  <a:extLst>
                    <a:ext uri="{FF2B5EF4-FFF2-40B4-BE49-F238E27FC236}">
                      <a16:creationId xmlns:a16="http://schemas.microsoft.com/office/drawing/2014/main" id="{61F46690-DB5F-3CF2-5F21-947F434FF91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48800" y1="36300" x2="50400" y2="37500"/>
                              <a14:foregroundMark x1="22400" y1="64700" x2="22400" y2="64700"/>
                              <a14:foregroundMark x1="12800" y1="64100" x2="12800" y2="64100"/>
                              <a14:foregroundMark x1="23500" y1="53900" x2="24200" y2="54100"/>
                              <a14:foregroundMark x1="34400" y1="57500" x2="34400" y2="57500"/>
                              <a14:foregroundMark x1="29300" y1="76000" x2="29300" y2="76000"/>
                              <a14:foregroundMark x1="30600" y1="76000" x2="30600" y2="76000"/>
                              <a14:foregroundMark x1="43900" y1="68900" x2="43900" y2="68900"/>
                              <a14:foregroundMark x1="38900" y1="64400" x2="38900" y2="64400"/>
                              <a14:foregroundMark x1="45300" y1="53800" x2="45300" y2="53800"/>
                              <a14:foregroundMark x1="61300" y1="60300" x2="61300" y2="60300"/>
                              <a14:foregroundMark x1="53300" y1="75100" x2="53300" y2="75100"/>
                              <a14:foregroundMark x1="65000" y1="64100" x2="78100" y2="67700"/>
                              <a14:foregroundMark x1="87200" y1="65900" x2="87200" y2="65900"/>
                              <a14:foregroundMark x1="77300" y1="75100" x2="77300" y2="751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815" t="25142" r="37111" b="48720"/>
                <a:stretch/>
              </p:blipFill>
              <p:spPr bwMode="auto">
                <a:xfrm>
                  <a:off x="3901969" y="5038538"/>
                  <a:ext cx="683719" cy="6853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6" descr="Computer keyboard navigation buttons: up, down, left, right. Isolated  vector icons of arrows. Internet browsing design elements. Stock Vector |  Adobe Stock">
                  <a:extLst>
                    <a:ext uri="{FF2B5EF4-FFF2-40B4-BE49-F238E27FC236}">
                      <a16:creationId xmlns:a16="http://schemas.microsoft.com/office/drawing/2014/main" id="{E6598F68-4324-3405-F824-82CCE3E34F1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48800" y1="36300" x2="50400" y2="37500"/>
                              <a14:foregroundMark x1="22400" y1="64700" x2="22400" y2="64700"/>
                              <a14:foregroundMark x1="12800" y1="64100" x2="12800" y2="64100"/>
                              <a14:foregroundMark x1="23500" y1="53900" x2="24200" y2="54100"/>
                              <a14:foregroundMark x1="34400" y1="57500" x2="34400" y2="57500"/>
                              <a14:foregroundMark x1="29300" y1="76000" x2="29300" y2="76000"/>
                              <a14:foregroundMark x1="30600" y1="76000" x2="30600" y2="76000"/>
                              <a14:foregroundMark x1="43900" y1="68900" x2="43900" y2="68900"/>
                              <a14:foregroundMark x1="38900" y1="64400" x2="38900" y2="64400"/>
                              <a14:foregroundMark x1="45300" y1="53800" x2="45300" y2="53800"/>
                              <a14:foregroundMark x1="61300" y1="60300" x2="61300" y2="60300"/>
                              <a14:foregroundMark x1="53300" y1="75100" x2="53300" y2="75100"/>
                              <a14:foregroundMark x1="65000" y1="64100" x2="78100" y2="67700"/>
                              <a14:foregroundMark x1="87200" y1="65900" x2="87200" y2="65900"/>
                              <a14:foregroundMark x1="77300" y1="75100" x2="77300" y2="751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075" t="51095" r="36851" b="22767"/>
                <a:stretch/>
              </p:blipFill>
              <p:spPr bwMode="auto">
                <a:xfrm>
                  <a:off x="4843202" y="5038538"/>
                  <a:ext cx="683719" cy="6853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6" descr="Computer keyboard navigation buttons: up, down, left, right. Isolated  vector icons of arrows. Internet browsing design elements. Stock Vector |  Adobe Stock">
                  <a:extLst>
                    <a:ext uri="{FF2B5EF4-FFF2-40B4-BE49-F238E27FC236}">
                      <a16:creationId xmlns:a16="http://schemas.microsoft.com/office/drawing/2014/main" id="{3E34C75C-D70F-2154-E582-DCDA41C05A8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48800" y1="36300" x2="50400" y2="37500"/>
                              <a14:foregroundMark x1="22400" y1="64700" x2="22400" y2="64700"/>
                              <a14:foregroundMark x1="12800" y1="64100" x2="12800" y2="64100"/>
                              <a14:foregroundMark x1="23500" y1="53900" x2="24200" y2="54100"/>
                              <a14:foregroundMark x1="34400" y1="57500" x2="34400" y2="57500"/>
                              <a14:foregroundMark x1="29300" y1="76000" x2="29300" y2="76000"/>
                              <a14:foregroundMark x1="30600" y1="76000" x2="30600" y2="76000"/>
                              <a14:foregroundMark x1="43900" y1="68900" x2="43900" y2="68900"/>
                              <a14:foregroundMark x1="38900" y1="64400" x2="38900" y2="64400"/>
                              <a14:foregroundMark x1="45300" y1="53800" x2="45300" y2="53800"/>
                              <a14:foregroundMark x1="61300" y1="60300" x2="61300" y2="60300"/>
                              <a14:foregroundMark x1="53300" y1="75100" x2="53300" y2="75100"/>
                              <a14:foregroundMark x1="65000" y1="64100" x2="78100" y2="67700"/>
                              <a14:foregroundMark x1="87200" y1="65900" x2="87200" y2="65900"/>
                              <a14:foregroundMark x1="77300" y1="75100" x2="77300" y2="751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3556" t="51589" r="10370" b="22273"/>
                <a:stretch/>
              </p:blipFill>
              <p:spPr bwMode="auto">
                <a:xfrm>
                  <a:off x="7694094" y="5038538"/>
                  <a:ext cx="683719" cy="6853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Picture 6" descr="Computer keyboard navigation buttons: up, down, left, right. Isolated  vector icons of arrows. Internet browsing design elements. Stock Vector |  Adobe Stock">
                  <a:extLst>
                    <a:ext uri="{FF2B5EF4-FFF2-40B4-BE49-F238E27FC236}">
                      <a16:creationId xmlns:a16="http://schemas.microsoft.com/office/drawing/2014/main" id="{F0CF1138-B64C-9D06-15D3-9B7A348155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48800" y1="36300" x2="50400" y2="37500"/>
                              <a14:foregroundMark x1="22400" y1="64700" x2="22400" y2="64700"/>
                              <a14:foregroundMark x1="12800" y1="64100" x2="12800" y2="64100"/>
                              <a14:foregroundMark x1="23500" y1="53900" x2="24200" y2="54100"/>
                              <a14:foregroundMark x1="34400" y1="57500" x2="34400" y2="57500"/>
                              <a14:foregroundMark x1="29300" y1="76000" x2="29300" y2="76000"/>
                              <a14:foregroundMark x1="30600" y1="76000" x2="30600" y2="76000"/>
                              <a14:foregroundMark x1="43900" y1="68900" x2="43900" y2="68900"/>
                              <a14:foregroundMark x1="38900" y1="64400" x2="38900" y2="64400"/>
                              <a14:foregroundMark x1="45300" y1="53800" x2="45300" y2="53800"/>
                              <a14:foregroundMark x1="61300" y1="60300" x2="61300" y2="60300"/>
                              <a14:foregroundMark x1="53300" y1="75100" x2="53300" y2="75100"/>
                              <a14:foregroundMark x1="65000" y1="64100" x2="78100" y2="67700"/>
                              <a14:foregroundMark x1="87200" y1="65900" x2="87200" y2="65900"/>
                              <a14:foregroundMark x1="77300" y1="75100" x2="77300" y2="751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703" t="50963" r="63185" b="21489"/>
                <a:stretch/>
              </p:blipFill>
              <p:spPr bwMode="auto">
                <a:xfrm>
                  <a:off x="5784435" y="5020040"/>
                  <a:ext cx="710912" cy="72238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7" name="群組 16">
                  <a:extLst>
                    <a:ext uri="{FF2B5EF4-FFF2-40B4-BE49-F238E27FC236}">
                      <a16:creationId xmlns:a16="http://schemas.microsoft.com/office/drawing/2014/main" id="{AD56C3DA-78B6-DC17-B1F7-D2D1B16FFC0A}"/>
                    </a:ext>
                  </a:extLst>
                </p:cNvPr>
                <p:cNvGrpSpPr/>
                <p:nvPr/>
              </p:nvGrpSpPr>
              <p:grpSpPr>
                <a:xfrm>
                  <a:off x="6752861" y="5038538"/>
                  <a:ext cx="683719" cy="685388"/>
                  <a:chOff x="6328607" y="6077949"/>
                  <a:chExt cx="683719" cy="685388"/>
                </a:xfrm>
              </p:grpSpPr>
              <p:pic>
                <p:nvPicPr>
                  <p:cNvPr id="19" name="Picture 6" descr="Computer keyboard navigation buttons: up, down, left, right. Isolated  vector icons of arrows. Internet browsing design elements. Stock Vector |  Adobe Stock">
                    <a:extLst>
                      <a:ext uri="{FF2B5EF4-FFF2-40B4-BE49-F238E27FC236}">
                        <a16:creationId xmlns:a16="http://schemas.microsoft.com/office/drawing/2014/main" id="{3AB5BE79-777F-3022-FFDB-49DFB4A6C7E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>
                                <a14:foregroundMark x1="48800" y1="36300" x2="50400" y2="37500"/>
                                <a14:foregroundMark x1="22400" y1="64700" x2="22400" y2="64700"/>
                                <a14:foregroundMark x1="12800" y1="64100" x2="12800" y2="64100"/>
                                <a14:foregroundMark x1="23500" y1="53900" x2="24200" y2="54100"/>
                                <a14:foregroundMark x1="34400" y1="57500" x2="34400" y2="57500"/>
                                <a14:foregroundMark x1="29300" y1="76000" x2="29300" y2="76000"/>
                                <a14:foregroundMark x1="30600" y1="76000" x2="30600" y2="76000"/>
                                <a14:foregroundMark x1="43900" y1="68900" x2="43900" y2="68900"/>
                                <a14:foregroundMark x1="38900" y1="64400" x2="38900" y2="64400"/>
                                <a14:foregroundMark x1="45300" y1="53800" x2="45300" y2="53800"/>
                                <a14:foregroundMark x1="61300" y1="60300" x2="61300" y2="60300"/>
                                <a14:foregroundMark x1="53300" y1="75100" x2="53300" y2="75100"/>
                                <a14:foregroundMark x1="65000" y1="64100" x2="78100" y2="67700"/>
                                <a14:foregroundMark x1="87200" y1="65900" x2="87200" y2="65900"/>
                                <a14:foregroundMark x1="77300" y1="75100" x2="77300" y2="7510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815" t="25142" r="37111" b="48720"/>
                  <a:stretch/>
                </p:blipFill>
                <p:spPr bwMode="auto">
                  <a:xfrm>
                    <a:off x="6328607" y="6077949"/>
                    <a:ext cx="683719" cy="68538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6" name="橢圓 25">
                    <a:extLst>
                      <a:ext uri="{FF2B5EF4-FFF2-40B4-BE49-F238E27FC236}">
                        <a16:creationId xmlns:a16="http://schemas.microsoft.com/office/drawing/2014/main" id="{EFBBCD65-4B2A-710C-1B42-0564B14FD5FB}"/>
                      </a:ext>
                    </a:extLst>
                  </p:cNvPr>
                  <p:cNvSpPr/>
                  <p:nvPr/>
                </p:nvSpPr>
                <p:spPr>
                  <a:xfrm>
                    <a:off x="6534799" y="6284489"/>
                    <a:ext cx="271334" cy="271334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5CD87374-2662-C20D-54B6-C708AC755C74}"/>
                  </a:ext>
                </a:extLst>
              </p:cNvPr>
              <p:cNvSpPr txBox="1"/>
              <p:nvPr/>
            </p:nvSpPr>
            <p:spPr>
              <a:xfrm>
                <a:off x="5659119" y="4554347"/>
                <a:ext cx="873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b="1" dirty="0">
                    <a:solidFill>
                      <a:schemeClr val="accent5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GPIO</a:t>
                </a:r>
                <a:endParaRPr lang="zh-TW" altLang="en-US" b="1" dirty="0">
                  <a:solidFill>
                    <a:schemeClr val="accent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054" name="文字方塊 2053">
            <a:extLst>
              <a:ext uri="{FF2B5EF4-FFF2-40B4-BE49-F238E27FC236}">
                <a16:creationId xmlns:a16="http://schemas.microsoft.com/office/drawing/2014/main" id="{7C0815A1-6E22-6927-350A-B21BDCC3A61C}"/>
              </a:ext>
            </a:extLst>
          </p:cNvPr>
          <p:cNvSpPr txBox="1"/>
          <p:nvPr/>
        </p:nvSpPr>
        <p:spPr>
          <a:xfrm>
            <a:off x="838200" y="1311663"/>
            <a:ext cx="10515600" cy="872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因單顆 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8051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記憶體空間不足，因此本次專題使用兩顆 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8051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，並利用 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UART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通訊介面進行溝通。</a:t>
            </a:r>
            <a:b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同時，使用 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I2C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通訊介面控制同一個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OLED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顯示器，傳送顯示數據。</a:t>
            </a:r>
            <a:endParaRPr lang="en-US" altLang="zh-TW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26466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5" name="Picture 4" descr="Angry Birds VR: Isle of Pigs (English, Korean, Japanese)">
            <a:extLst>
              <a:ext uri="{FF2B5EF4-FFF2-40B4-BE49-F238E27FC236}">
                <a16:creationId xmlns:a16="http://schemas.microsoft.com/office/drawing/2014/main" id="{FBBB03BD-ED9F-4DDB-91DF-5943934BF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33DC847-2C09-0AF0-09EA-A12341BB5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47" y="5626352"/>
            <a:ext cx="10515600" cy="1325563"/>
          </a:xfrm>
        </p:spPr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AT89S52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2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基本電路圖</a:t>
            </a:r>
            <a:endParaRPr lang="zh-TW" altLang="en-US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4148" name="群組 4147">
            <a:extLst>
              <a:ext uri="{FF2B5EF4-FFF2-40B4-BE49-F238E27FC236}">
                <a16:creationId xmlns:a16="http://schemas.microsoft.com/office/drawing/2014/main" id="{1747623C-ED19-9627-BD1B-0A4BB9D716D8}"/>
              </a:ext>
            </a:extLst>
          </p:cNvPr>
          <p:cNvGrpSpPr/>
          <p:nvPr/>
        </p:nvGrpSpPr>
        <p:grpSpPr>
          <a:xfrm>
            <a:off x="5237897" y="250655"/>
            <a:ext cx="6534423" cy="723615"/>
            <a:chOff x="181742" y="4647426"/>
            <a:chExt cx="6534423" cy="723615"/>
          </a:xfrm>
        </p:grpSpPr>
        <p:pic>
          <p:nvPicPr>
            <p:cNvPr id="4146" name="圖片 4145">
              <a:extLst>
                <a:ext uri="{FF2B5EF4-FFF2-40B4-BE49-F238E27FC236}">
                  <a16:creationId xmlns:a16="http://schemas.microsoft.com/office/drawing/2014/main" id="{C2168FC0-AE01-CD0E-DE54-BC549AA517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78" t="11035" r="2840" b="31901"/>
            <a:stretch/>
          </p:blipFill>
          <p:spPr>
            <a:xfrm>
              <a:off x="181742" y="4647426"/>
              <a:ext cx="6534423" cy="723615"/>
            </a:xfrm>
            <a:prstGeom prst="rect">
              <a:avLst/>
            </a:prstGeom>
          </p:spPr>
        </p:pic>
        <p:sp>
          <p:nvSpPr>
            <p:cNvPr id="4147" name="矩形: 圓角 4146">
              <a:extLst>
                <a:ext uri="{FF2B5EF4-FFF2-40B4-BE49-F238E27FC236}">
                  <a16:creationId xmlns:a16="http://schemas.microsoft.com/office/drawing/2014/main" id="{AC9FA95C-2A43-2020-5F60-E5CF6E4FDAE6}"/>
                </a:ext>
              </a:extLst>
            </p:cNvPr>
            <p:cNvSpPr/>
            <p:nvPr/>
          </p:nvSpPr>
          <p:spPr>
            <a:xfrm>
              <a:off x="1696720" y="5151582"/>
              <a:ext cx="3383280" cy="182418"/>
            </a:xfrm>
            <a:prstGeom prst="round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154" name="群組 4153">
            <a:extLst>
              <a:ext uri="{FF2B5EF4-FFF2-40B4-BE49-F238E27FC236}">
                <a16:creationId xmlns:a16="http://schemas.microsoft.com/office/drawing/2014/main" id="{57E8E551-B7F1-2830-0C50-602B23713F88}"/>
              </a:ext>
            </a:extLst>
          </p:cNvPr>
          <p:cNvGrpSpPr/>
          <p:nvPr/>
        </p:nvGrpSpPr>
        <p:grpSpPr>
          <a:xfrm>
            <a:off x="650977" y="-1274867"/>
            <a:ext cx="4344917" cy="4145918"/>
            <a:chOff x="336732" y="274797"/>
            <a:chExt cx="3716147" cy="3545946"/>
          </a:xfrm>
        </p:grpSpPr>
        <p:pic>
          <p:nvPicPr>
            <p:cNvPr id="4151" name="圖片 4150">
              <a:extLst>
                <a:ext uri="{FF2B5EF4-FFF2-40B4-BE49-F238E27FC236}">
                  <a16:creationId xmlns:a16="http://schemas.microsoft.com/office/drawing/2014/main" id="{AD824DCD-1F8A-50C3-DE1F-276D372D6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4083"/>
            <a:stretch/>
          </p:blipFill>
          <p:spPr>
            <a:xfrm>
              <a:off x="381887" y="274797"/>
              <a:ext cx="3150073" cy="3027218"/>
            </a:xfrm>
            <a:prstGeom prst="rect">
              <a:avLst/>
            </a:prstGeom>
          </p:spPr>
        </p:pic>
        <p:sp>
          <p:nvSpPr>
            <p:cNvPr id="4152" name="矩形 4151">
              <a:extLst>
                <a:ext uri="{FF2B5EF4-FFF2-40B4-BE49-F238E27FC236}">
                  <a16:creationId xmlns:a16="http://schemas.microsoft.com/office/drawing/2014/main" id="{763F6761-B4B4-4C10-D292-B2E0072D0F2A}"/>
                </a:ext>
              </a:extLst>
            </p:cNvPr>
            <p:cNvSpPr/>
            <p:nvPr/>
          </p:nvSpPr>
          <p:spPr>
            <a:xfrm>
              <a:off x="518160" y="2288667"/>
              <a:ext cx="1960116" cy="90157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53" name="文字方塊 4152">
              <a:extLst>
                <a:ext uri="{FF2B5EF4-FFF2-40B4-BE49-F238E27FC236}">
                  <a16:creationId xmlns:a16="http://schemas.microsoft.com/office/drawing/2014/main" id="{3B44E4DD-CAA7-ED29-147A-62F27B4AE9BF}"/>
                </a:ext>
              </a:extLst>
            </p:cNvPr>
            <p:cNvSpPr txBox="1"/>
            <p:nvPr/>
          </p:nvSpPr>
          <p:spPr>
            <a:xfrm>
              <a:off x="336732" y="3373240"/>
              <a:ext cx="3716147" cy="447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>
                  <a:solidFill>
                    <a:schemeClr val="accent3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KT89S51</a:t>
              </a:r>
              <a:r>
                <a:rPr lang="zh-TW" altLang="en-US" sz="1400" b="1" dirty="0">
                  <a:solidFill>
                    <a:schemeClr val="accent3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實驗板</a:t>
              </a:r>
              <a:r>
                <a:rPr lang="en-US" altLang="zh-TW" sz="1400" b="1" dirty="0">
                  <a:solidFill>
                    <a:schemeClr val="accent3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1400" b="1" dirty="0">
                  <a:solidFill>
                    <a:schemeClr val="accent3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使用 </a:t>
              </a:r>
              <a:r>
                <a:rPr lang="en-US" altLang="zh-TW" sz="1400" b="1" dirty="0">
                  <a:solidFill>
                    <a:schemeClr val="accent3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12MHz </a:t>
              </a:r>
              <a:r>
                <a:rPr lang="zh-TW" altLang="en-US" sz="1400" b="1" dirty="0">
                  <a:solidFill>
                    <a:schemeClr val="accent3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石英震盪器</a:t>
              </a:r>
              <a:endParaRPr lang="en-US" altLang="zh-TW" sz="1400" b="1" dirty="0">
                <a:solidFill>
                  <a:schemeClr val="accent3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r>
                <a:rPr lang="zh-TW" altLang="en-US" sz="1400" b="1" dirty="0">
                  <a:solidFill>
                    <a:schemeClr val="accent3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因 </a:t>
              </a:r>
              <a:r>
                <a:rPr lang="en-US" altLang="zh-TW" sz="1400" b="1" dirty="0">
                  <a:solidFill>
                    <a:schemeClr val="accent3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UART</a:t>
              </a:r>
              <a:r>
                <a:rPr lang="zh-TW" altLang="en-US" sz="1400" b="1" dirty="0">
                  <a:solidFill>
                    <a:schemeClr val="accent3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通訊時鐘頻率需相同，這裡也使用 </a:t>
              </a:r>
              <a:r>
                <a:rPr lang="en-US" altLang="zh-TW" sz="1400" b="1" dirty="0">
                  <a:solidFill>
                    <a:schemeClr val="accent3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12MHz</a:t>
              </a:r>
            </a:p>
          </p:txBody>
        </p:sp>
      </p:grpSp>
      <p:grpSp>
        <p:nvGrpSpPr>
          <p:cNvPr id="4213" name="群組 4212">
            <a:extLst>
              <a:ext uri="{FF2B5EF4-FFF2-40B4-BE49-F238E27FC236}">
                <a16:creationId xmlns:a16="http://schemas.microsoft.com/office/drawing/2014/main" id="{8A1C8C10-F36C-6D8C-50F2-95E7708D6B1A}"/>
              </a:ext>
            </a:extLst>
          </p:cNvPr>
          <p:cNvGrpSpPr/>
          <p:nvPr/>
        </p:nvGrpSpPr>
        <p:grpSpPr>
          <a:xfrm>
            <a:off x="5516281" y="1253639"/>
            <a:ext cx="6540088" cy="5433235"/>
            <a:chOff x="5529234" y="1088740"/>
            <a:chExt cx="6540088" cy="5433235"/>
          </a:xfrm>
        </p:grpSpPr>
        <p:grpSp>
          <p:nvGrpSpPr>
            <p:cNvPr id="4118" name="群組 4117">
              <a:extLst>
                <a:ext uri="{FF2B5EF4-FFF2-40B4-BE49-F238E27FC236}">
                  <a16:creationId xmlns:a16="http://schemas.microsoft.com/office/drawing/2014/main" id="{EA389A61-4808-A412-9D58-EFB5DC0B546A}"/>
                </a:ext>
              </a:extLst>
            </p:cNvPr>
            <p:cNvGrpSpPr/>
            <p:nvPr/>
          </p:nvGrpSpPr>
          <p:grpSpPr>
            <a:xfrm>
              <a:off x="8153609" y="1325992"/>
              <a:ext cx="3141713" cy="4829798"/>
              <a:chOff x="7542931" y="1212572"/>
              <a:chExt cx="3141713" cy="4829798"/>
            </a:xfrm>
          </p:grpSpPr>
          <p:pic>
            <p:nvPicPr>
              <p:cNvPr id="1026" name="Picture 2" descr="AT89S51 8-Bit Microcontroller | Makers Electronics">
                <a:extLst>
                  <a:ext uri="{FF2B5EF4-FFF2-40B4-BE49-F238E27FC236}">
                    <a16:creationId xmlns:a16="http://schemas.microsoft.com/office/drawing/2014/main" id="{2960C635-8C34-C2BC-9AAF-1F3B956CFE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50000"/>
                        </a14:imgEffect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334"/>
              <a:stretch/>
            </p:blipFill>
            <p:spPr bwMode="auto">
              <a:xfrm>
                <a:off x="7542931" y="1212572"/>
                <a:ext cx="3141713" cy="48297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矩形: 圓角 2">
                <a:extLst>
                  <a:ext uri="{FF2B5EF4-FFF2-40B4-BE49-F238E27FC236}">
                    <a16:creationId xmlns:a16="http://schemas.microsoft.com/office/drawing/2014/main" id="{B9D3A8A5-B66B-CFAF-EF41-DF90C704791B}"/>
                  </a:ext>
                </a:extLst>
              </p:cNvPr>
              <p:cNvSpPr/>
              <p:nvPr/>
            </p:nvSpPr>
            <p:spPr>
              <a:xfrm>
                <a:off x="9769726" y="1470074"/>
                <a:ext cx="658215" cy="219918"/>
              </a:xfrm>
              <a:prstGeom prst="roundRect">
                <a:avLst/>
              </a:prstGeom>
              <a:solidFill>
                <a:srgbClr val="FF0000">
                  <a:alpha val="33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2B4944AF-C5E5-F8AA-2661-718208AAF0CB}"/>
                  </a:ext>
                </a:extLst>
              </p:cNvPr>
              <p:cNvSpPr/>
              <p:nvPr/>
            </p:nvSpPr>
            <p:spPr>
              <a:xfrm>
                <a:off x="9769725" y="3401516"/>
                <a:ext cx="658215" cy="219918"/>
              </a:xfrm>
              <a:prstGeom prst="roundRect">
                <a:avLst/>
              </a:prstGeom>
              <a:solidFill>
                <a:srgbClr val="FF0000">
                  <a:alpha val="33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矩形: 圓角 9">
                <a:extLst>
                  <a:ext uri="{FF2B5EF4-FFF2-40B4-BE49-F238E27FC236}">
                    <a16:creationId xmlns:a16="http://schemas.microsoft.com/office/drawing/2014/main" id="{94961E79-B0A5-A230-BB97-4CC45D966AFC}"/>
                  </a:ext>
                </a:extLst>
              </p:cNvPr>
              <p:cNvSpPr/>
              <p:nvPr/>
            </p:nvSpPr>
            <p:spPr>
              <a:xfrm>
                <a:off x="7807890" y="3181598"/>
                <a:ext cx="658215" cy="219918"/>
              </a:xfrm>
              <a:prstGeom prst="roundRect">
                <a:avLst/>
              </a:prstGeom>
              <a:solidFill>
                <a:srgbClr val="FF0000">
                  <a:alpha val="33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1" name="矩形: 圓角 2050">
                <a:extLst>
                  <a:ext uri="{FF2B5EF4-FFF2-40B4-BE49-F238E27FC236}">
                    <a16:creationId xmlns:a16="http://schemas.microsoft.com/office/drawing/2014/main" id="{46812A7B-75E6-4DEB-74C5-3CD1760C23FC}"/>
                  </a:ext>
                </a:extLst>
              </p:cNvPr>
              <p:cNvSpPr/>
              <p:nvPr/>
            </p:nvSpPr>
            <p:spPr>
              <a:xfrm>
                <a:off x="7807890" y="5131493"/>
                <a:ext cx="658215" cy="219918"/>
              </a:xfrm>
              <a:prstGeom prst="roundRect">
                <a:avLst/>
              </a:prstGeom>
              <a:solidFill>
                <a:srgbClr val="FF0000">
                  <a:alpha val="33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3" name="矩形: 圓角 2052">
                <a:extLst>
                  <a:ext uri="{FF2B5EF4-FFF2-40B4-BE49-F238E27FC236}">
                    <a16:creationId xmlns:a16="http://schemas.microsoft.com/office/drawing/2014/main" id="{816336A8-1FDE-81B2-32C8-8A877DFA0B3A}"/>
                  </a:ext>
                </a:extLst>
              </p:cNvPr>
              <p:cNvSpPr/>
              <p:nvPr/>
            </p:nvSpPr>
            <p:spPr>
              <a:xfrm>
                <a:off x="7807890" y="5351411"/>
                <a:ext cx="658215" cy="219918"/>
              </a:xfrm>
              <a:prstGeom prst="roundRect">
                <a:avLst/>
              </a:prstGeom>
              <a:solidFill>
                <a:srgbClr val="FF0000">
                  <a:alpha val="33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4" name="矩形: 圓角 2053">
                <a:extLst>
                  <a:ext uri="{FF2B5EF4-FFF2-40B4-BE49-F238E27FC236}">
                    <a16:creationId xmlns:a16="http://schemas.microsoft.com/office/drawing/2014/main" id="{D5CC8821-D9CA-EBF6-E6C4-F25DD710C0D5}"/>
                  </a:ext>
                </a:extLst>
              </p:cNvPr>
              <p:cNvSpPr/>
              <p:nvPr/>
            </p:nvSpPr>
            <p:spPr>
              <a:xfrm>
                <a:off x="7807890" y="5574287"/>
                <a:ext cx="658215" cy="219918"/>
              </a:xfrm>
              <a:prstGeom prst="roundRect">
                <a:avLst/>
              </a:prstGeom>
              <a:solidFill>
                <a:srgbClr val="FF0000">
                  <a:alpha val="33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059" name="文字方塊 2058">
              <a:extLst>
                <a:ext uri="{FF2B5EF4-FFF2-40B4-BE49-F238E27FC236}">
                  <a16:creationId xmlns:a16="http://schemas.microsoft.com/office/drawing/2014/main" id="{88078862-614C-88DE-97A8-1904EED7FC44}"/>
                </a:ext>
              </a:extLst>
            </p:cNvPr>
            <p:cNvSpPr txBox="1"/>
            <p:nvPr/>
          </p:nvSpPr>
          <p:spPr>
            <a:xfrm>
              <a:off x="11398758" y="1088740"/>
              <a:ext cx="670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+5V</a:t>
              </a:r>
              <a:endPara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63" name="接點: 肘形 2062">
              <a:extLst>
                <a:ext uri="{FF2B5EF4-FFF2-40B4-BE49-F238E27FC236}">
                  <a16:creationId xmlns:a16="http://schemas.microsoft.com/office/drawing/2014/main" id="{DF570C26-8DBC-6E55-3D53-4729E319381D}"/>
                </a:ext>
              </a:extLst>
            </p:cNvPr>
            <p:cNvCxnSpPr>
              <a:cxnSpLocks/>
              <a:stCxn id="3" idx="3"/>
              <a:endCxn id="2059" idx="2"/>
            </p:cNvCxnSpPr>
            <p:nvPr/>
          </p:nvCxnSpPr>
          <p:spPr>
            <a:xfrm flipV="1">
              <a:off x="11038619" y="1458072"/>
              <a:ext cx="695421" cy="235381"/>
            </a:xfrm>
            <a:prstGeom prst="bentConnector2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6" name="接點: 肘形 2065">
              <a:extLst>
                <a:ext uri="{FF2B5EF4-FFF2-40B4-BE49-F238E27FC236}">
                  <a16:creationId xmlns:a16="http://schemas.microsoft.com/office/drawing/2014/main" id="{99CDFE42-741F-2B5B-2491-3CB2F7537180}"/>
                </a:ext>
              </a:extLst>
            </p:cNvPr>
            <p:cNvCxnSpPr>
              <a:cxnSpLocks/>
              <a:stCxn id="6" idx="3"/>
              <a:endCxn id="2059" idx="2"/>
            </p:cNvCxnSpPr>
            <p:nvPr/>
          </p:nvCxnSpPr>
          <p:spPr>
            <a:xfrm flipV="1">
              <a:off x="11038618" y="1458072"/>
              <a:ext cx="695422" cy="2166823"/>
            </a:xfrm>
            <a:prstGeom prst="bentConnector2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78" name="文字方塊 2077">
              <a:extLst>
                <a:ext uri="{FF2B5EF4-FFF2-40B4-BE49-F238E27FC236}">
                  <a16:creationId xmlns:a16="http://schemas.microsoft.com/office/drawing/2014/main" id="{553279C6-D146-A0BD-8108-2169780C523C}"/>
                </a:ext>
              </a:extLst>
            </p:cNvPr>
            <p:cNvSpPr txBox="1"/>
            <p:nvPr/>
          </p:nvSpPr>
          <p:spPr>
            <a:xfrm>
              <a:off x="5954015" y="2067697"/>
              <a:ext cx="670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+5V</a:t>
              </a:r>
              <a:endPara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096" name="圖片 4095">
              <a:extLst>
                <a:ext uri="{FF2B5EF4-FFF2-40B4-BE49-F238E27FC236}">
                  <a16:creationId xmlns:a16="http://schemas.microsoft.com/office/drawing/2014/main" id="{666797FD-3AEF-4547-FF31-3121600E5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8543" b="93467" l="7914" r="94245">
                          <a14:foregroundMark x1="28777" y1="26633" x2="53237" y2="47236"/>
                          <a14:foregroundMark x1="53957" y1="27136" x2="76259" y2="63317"/>
                          <a14:foregroundMark x1="39568" y1="43719" x2="63309" y2="62312"/>
                          <a14:foregroundMark x1="84892" y1="31658" x2="85612" y2="59799"/>
                          <a14:foregroundMark x1="10791" y1="9045" x2="10791" y2="12563"/>
                          <a14:foregroundMark x1="10791" y1="24121" x2="10791" y2="41709"/>
                          <a14:foregroundMark x1="14388" y1="50251" x2="27338" y2="66834"/>
                          <a14:foregroundMark x1="41007" y1="25628" x2="73381" y2="24623"/>
                          <a14:foregroundMark x1="74101" y1="24623" x2="74101" y2="24623"/>
                          <a14:foregroundMark x1="89928" y1="11558" x2="92086" y2="20603"/>
                          <a14:foregroundMark x1="94245" y1="31156" x2="93525" y2="46231"/>
                          <a14:foregroundMark x1="14388" y1="51256" x2="7914" y2="63819"/>
                          <a14:foregroundMark x1="20863" y1="66332" x2="46763" y2="78894"/>
                          <a14:foregroundMark x1="62590" y1="75879" x2="71942" y2="76884"/>
                          <a14:foregroundMark x1="88489" y1="90452" x2="88489" y2="90452"/>
                          <a14:foregroundMark x1="88489" y1="84925" x2="89209" y2="81407"/>
                          <a14:foregroundMark x1="8633" y1="90955" x2="10791" y2="80402"/>
                          <a14:foregroundMark x1="12950" y1="93467" x2="11511" y2="90452"/>
                          <a14:foregroundMark x1="85612" y1="75879" x2="83453" y2="72362"/>
                          <a14:foregroundMark x1="56835" y1="41709" x2="60432" y2="59799"/>
                          <a14:foregroundMark x1="55396" y1="34673" x2="54676" y2="56784"/>
                          <a14:foregroundMark x1="11511" y1="72864" x2="28058" y2="68342"/>
                        </a14:backgroundRemoval>
                      </a14:imgEffect>
                      <a14:imgEffect>
                        <a14:artisticGlowEdge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6417850" y="3176005"/>
              <a:ext cx="437356" cy="613856"/>
            </a:xfrm>
            <a:prstGeom prst="rect">
              <a:avLst/>
            </a:prstGeom>
          </p:spPr>
        </p:pic>
        <p:sp>
          <p:nvSpPr>
            <p:cNvPr id="4098" name="文字方塊 4097">
              <a:extLst>
                <a:ext uri="{FF2B5EF4-FFF2-40B4-BE49-F238E27FC236}">
                  <a16:creationId xmlns:a16="http://schemas.microsoft.com/office/drawing/2014/main" id="{D18C97F5-7B79-24F9-75B0-88CFF0D7A327}"/>
                </a:ext>
              </a:extLst>
            </p:cNvPr>
            <p:cNvSpPr txBox="1"/>
            <p:nvPr/>
          </p:nvSpPr>
          <p:spPr>
            <a:xfrm>
              <a:off x="7222210" y="3707420"/>
              <a:ext cx="9919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91.3 K</a:t>
              </a:r>
              <a:r>
                <a:rPr lang="zh-TW" altLang="en-US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𝛺</a:t>
              </a:r>
            </a:p>
          </p:txBody>
        </p:sp>
        <p:sp>
          <p:nvSpPr>
            <p:cNvPr id="4099" name="文字方塊 4098">
              <a:extLst>
                <a:ext uri="{FF2B5EF4-FFF2-40B4-BE49-F238E27FC236}">
                  <a16:creationId xmlns:a16="http://schemas.microsoft.com/office/drawing/2014/main" id="{79E5E15A-24DD-57B8-20E5-C6A72DC7BADA}"/>
                </a:ext>
              </a:extLst>
            </p:cNvPr>
            <p:cNvSpPr txBox="1"/>
            <p:nvPr/>
          </p:nvSpPr>
          <p:spPr>
            <a:xfrm>
              <a:off x="7222210" y="2817193"/>
              <a:ext cx="9919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0.1 uF</a:t>
              </a:r>
              <a:endParaRPr lang="zh-TW" alt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120" name="接點: 肘形 4119">
              <a:extLst>
                <a:ext uri="{FF2B5EF4-FFF2-40B4-BE49-F238E27FC236}">
                  <a16:creationId xmlns:a16="http://schemas.microsoft.com/office/drawing/2014/main" id="{3E57DE60-064F-2AC7-9B55-0C801F0EAAB2}"/>
                </a:ext>
              </a:extLst>
            </p:cNvPr>
            <p:cNvCxnSpPr>
              <a:cxnSpLocks/>
              <a:stCxn id="4099" idx="2"/>
              <a:endCxn id="10" idx="1"/>
            </p:cNvCxnSpPr>
            <p:nvPr/>
          </p:nvCxnSpPr>
          <p:spPr>
            <a:xfrm rot="16200000" flipH="1">
              <a:off x="7928376" y="2914784"/>
              <a:ext cx="280007" cy="700378"/>
            </a:xfrm>
            <a:prstGeom prst="bent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2" name="接點: 肘形 4121">
              <a:extLst>
                <a:ext uri="{FF2B5EF4-FFF2-40B4-BE49-F238E27FC236}">
                  <a16:creationId xmlns:a16="http://schemas.microsoft.com/office/drawing/2014/main" id="{834CB1CD-6CF9-78C4-5B8F-D72D8F3A8C85}"/>
                </a:ext>
              </a:extLst>
            </p:cNvPr>
            <p:cNvCxnSpPr>
              <a:cxnSpLocks/>
              <a:stCxn id="4098" idx="0"/>
              <a:endCxn id="10" idx="1"/>
            </p:cNvCxnSpPr>
            <p:nvPr/>
          </p:nvCxnSpPr>
          <p:spPr>
            <a:xfrm rot="5400000" flipH="1" flipV="1">
              <a:off x="7917158" y="3206010"/>
              <a:ext cx="302443" cy="700378"/>
            </a:xfrm>
            <a:prstGeom prst="bent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1" name="直線接點 4130">
              <a:extLst>
                <a:ext uri="{FF2B5EF4-FFF2-40B4-BE49-F238E27FC236}">
                  <a16:creationId xmlns:a16="http://schemas.microsoft.com/office/drawing/2014/main" id="{25AE703E-552A-8082-401F-4DFE71F8D3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45432" y="2475443"/>
              <a:ext cx="0" cy="81922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35" name="文字方塊 4134">
              <a:extLst>
                <a:ext uri="{FF2B5EF4-FFF2-40B4-BE49-F238E27FC236}">
                  <a16:creationId xmlns:a16="http://schemas.microsoft.com/office/drawing/2014/main" id="{3A7A1DF5-B369-9029-EBC8-CB55A2B68177}"/>
                </a:ext>
              </a:extLst>
            </p:cNvPr>
            <p:cNvSpPr txBox="1"/>
            <p:nvPr/>
          </p:nvSpPr>
          <p:spPr>
            <a:xfrm>
              <a:off x="5885961" y="4054265"/>
              <a:ext cx="9919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GND</a:t>
              </a:r>
              <a:endParaRPr lang="zh-TW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137" name="直線接點 4136">
              <a:extLst>
                <a:ext uri="{FF2B5EF4-FFF2-40B4-BE49-F238E27FC236}">
                  <a16:creationId xmlns:a16="http://schemas.microsoft.com/office/drawing/2014/main" id="{3BDCA8DF-E4C0-493F-AF5F-769B12C543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9210" y="3700097"/>
              <a:ext cx="2731" cy="354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1" name="接點: 肘形 4140">
              <a:extLst>
                <a:ext uri="{FF2B5EF4-FFF2-40B4-BE49-F238E27FC236}">
                  <a16:creationId xmlns:a16="http://schemas.microsoft.com/office/drawing/2014/main" id="{3860080D-78F0-C3C5-364E-B2B0F464EA82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019190" y="2824405"/>
              <a:ext cx="252000" cy="540000"/>
            </a:xfrm>
            <a:prstGeom prst="bent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3" name="接點: 肘形 4142">
              <a:extLst>
                <a:ext uri="{FF2B5EF4-FFF2-40B4-BE49-F238E27FC236}">
                  <a16:creationId xmlns:a16="http://schemas.microsoft.com/office/drawing/2014/main" id="{4AEA9825-5082-500F-48AA-ACBD680D8C6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028190" y="3537982"/>
              <a:ext cx="180000" cy="486000"/>
            </a:xfrm>
            <a:prstGeom prst="bent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55" name="文字方塊 4154">
              <a:extLst>
                <a:ext uri="{FF2B5EF4-FFF2-40B4-BE49-F238E27FC236}">
                  <a16:creationId xmlns:a16="http://schemas.microsoft.com/office/drawing/2014/main" id="{C1E809E2-257A-045F-914B-3A760428D8B4}"/>
                </a:ext>
              </a:extLst>
            </p:cNvPr>
            <p:cNvSpPr txBox="1"/>
            <p:nvPr/>
          </p:nvSpPr>
          <p:spPr>
            <a:xfrm>
              <a:off x="5529234" y="5832381"/>
              <a:ext cx="9919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33 pF</a:t>
              </a:r>
              <a:endParaRPr lang="zh-TW" alt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69" name="文字方塊 4168">
              <a:extLst>
                <a:ext uri="{FF2B5EF4-FFF2-40B4-BE49-F238E27FC236}">
                  <a16:creationId xmlns:a16="http://schemas.microsoft.com/office/drawing/2014/main" id="{7925D7DF-EA36-AE00-7BD6-B6CC31003803}"/>
                </a:ext>
              </a:extLst>
            </p:cNvPr>
            <p:cNvSpPr txBox="1"/>
            <p:nvPr/>
          </p:nvSpPr>
          <p:spPr>
            <a:xfrm>
              <a:off x="7111632" y="5832437"/>
              <a:ext cx="9919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33 pF</a:t>
              </a:r>
              <a:endParaRPr lang="zh-TW" alt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71" name="文字方塊 4170">
              <a:extLst>
                <a:ext uri="{FF2B5EF4-FFF2-40B4-BE49-F238E27FC236}">
                  <a16:creationId xmlns:a16="http://schemas.microsoft.com/office/drawing/2014/main" id="{D58FB00F-FB10-1A78-811B-F57E45D115C0}"/>
                </a:ext>
              </a:extLst>
            </p:cNvPr>
            <p:cNvSpPr txBox="1"/>
            <p:nvPr/>
          </p:nvSpPr>
          <p:spPr>
            <a:xfrm>
              <a:off x="9000583" y="6214198"/>
              <a:ext cx="9919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GND</a:t>
              </a:r>
              <a:endParaRPr lang="zh-TW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30" name="接點: 肘形 1029">
              <a:extLst>
                <a:ext uri="{FF2B5EF4-FFF2-40B4-BE49-F238E27FC236}">
                  <a16:creationId xmlns:a16="http://schemas.microsoft.com/office/drawing/2014/main" id="{1FB365D9-5E40-49F1-E66C-FED8A21535DC}"/>
                </a:ext>
              </a:extLst>
            </p:cNvPr>
            <p:cNvCxnSpPr>
              <a:cxnSpLocks/>
              <a:stCxn id="2054" idx="2"/>
              <a:endCxn id="4169" idx="2"/>
            </p:cNvCxnSpPr>
            <p:nvPr/>
          </p:nvCxnSpPr>
          <p:spPr>
            <a:xfrm rot="5400000">
              <a:off x="8061350" y="5453887"/>
              <a:ext cx="232589" cy="1140064"/>
            </a:xfrm>
            <a:prstGeom prst="bentConnector3">
              <a:avLst>
                <a:gd name="adj1" fmla="val 198285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接點: 肘形 1033">
              <a:extLst>
                <a:ext uri="{FF2B5EF4-FFF2-40B4-BE49-F238E27FC236}">
                  <a16:creationId xmlns:a16="http://schemas.microsoft.com/office/drawing/2014/main" id="{715F298A-C9E6-2572-164D-0EA15B6CA493}"/>
                </a:ext>
              </a:extLst>
            </p:cNvPr>
            <p:cNvCxnSpPr>
              <a:cxnSpLocks/>
              <a:stCxn id="2054" idx="2"/>
              <a:endCxn id="4155" idx="2"/>
            </p:cNvCxnSpPr>
            <p:nvPr/>
          </p:nvCxnSpPr>
          <p:spPr>
            <a:xfrm rot="5400000">
              <a:off x="7270179" y="4662660"/>
              <a:ext cx="232533" cy="2722462"/>
            </a:xfrm>
            <a:prstGeom prst="bentConnector3">
              <a:avLst>
                <a:gd name="adj1" fmla="val 198309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直線接點 1043">
              <a:extLst>
                <a:ext uri="{FF2B5EF4-FFF2-40B4-BE49-F238E27FC236}">
                  <a16:creationId xmlns:a16="http://schemas.microsoft.com/office/drawing/2014/main" id="{2E2E7E52-6BAB-0EA8-6BC1-054A9B4672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41517" y="6368087"/>
              <a:ext cx="43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接點: 肘形 1051">
              <a:extLst>
                <a:ext uri="{FF2B5EF4-FFF2-40B4-BE49-F238E27FC236}">
                  <a16:creationId xmlns:a16="http://schemas.microsoft.com/office/drawing/2014/main" id="{E0625068-63D2-1469-63D5-145791272FC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165174" y="5446617"/>
              <a:ext cx="252000" cy="540000"/>
            </a:xfrm>
            <a:prstGeom prst="bent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3" name="接點: 肘形 1052">
              <a:extLst>
                <a:ext uri="{FF2B5EF4-FFF2-40B4-BE49-F238E27FC236}">
                  <a16:creationId xmlns:a16="http://schemas.microsoft.com/office/drawing/2014/main" id="{3323084E-BD6C-BCB1-212B-35C330744C5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215612" y="5430572"/>
              <a:ext cx="252000" cy="540000"/>
            </a:xfrm>
            <a:prstGeom prst="bent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12MHZ CRYSTAL at Rs 5/piece | क्वार्ट्ज क्रिस्टल in Mumbai | ID: 19498729697">
              <a:extLst>
                <a:ext uri="{FF2B5EF4-FFF2-40B4-BE49-F238E27FC236}">
                  <a16:creationId xmlns:a16="http://schemas.microsoft.com/office/drawing/2014/main" id="{A0B13C46-F29A-4E4C-8F35-56C70E19D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4600" l="10000" r="90000">
                          <a14:foregroundMark x1="72200" y1="37000" x2="72600" y2="42200"/>
                          <a14:foregroundMark x1="72400" y1="33800" x2="75400" y2="40000"/>
                          <a14:foregroundMark x1="73800" y1="34800" x2="78000" y2="40600"/>
                          <a14:foregroundMark x1="29400" y1="55800" x2="28000" y2="67600"/>
                          <a14:foregroundMark x1="28000" y1="67600" x2="28600" y2="69000"/>
                          <a14:foregroundMark x1="27200" y1="53000" x2="27200" y2="62400"/>
                          <a14:foregroundMark x1="27200" y1="53800" x2="26800" y2="64600"/>
                          <a14:foregroundMark x1="26800" y1="64600" x2="27000" y2="64600"/>
                          <a14:foregroundMark x1="27000" y1="52000" x2="27600" y2="60200"/>
                          <a14:foregroundMark x1="29400" y1="58600" x2="27200" y2="52200"/>
                          <a14:foregroundMark x1="26400" y1="53400" x2="25600" y2="59800"/>
                          <a14:foregroundMark x1="25600" y1="58000" x2="26800" y2="53000"/>
                          <a14:foregroundMark x1="27800" y1="52000" x2="26600" y2="60200"/>
                          <a14:foregroundMark x1="27800" y1="52600" x2="31600" y2="65600"/>
                          <a14:foregroundMark x1="29800" y1="64600" x2="33400" y2="71200"/>
                          <a14:foregroundMark x1="30800" y1="69800" x2="41200" y2="71800"/>
                          <a14:foregroundMark x1="75000" y1="51200" x2="77600" y2="48200"/>
                          <a14:foregroundMark x1="78018" y1="48329" x2="77800" y2="45600"/>
                          <a14:foregroundMark x1="79000" y1="43400" x2="78641" y2="47706"/>
                          <a14:foregroundMark x1="79200" y1="44000" x2="76800" y2="49200"/>
                          <a14:foregroundMark x1="75810" y1="50650" x2="77800" y2="45800"/>
                          <a14:foregroundMark x1="63600" y1="50400" x2="37200" y2="61000"/>
                          <a14:foregroundMark x1="61800" y1="47400" x2="56800" y2="51200"/>
                          <a14:backgroundMark x1="45800" y1="73600" x2="58800" y2="95800"/>
                          <a14:backgroundMark x1="74600" y1="54000" x2="82000" y2="46600"/>
                          <a14:backgroundMark x1="67800" y1="61400" x2="78400" y2="78400"/>
                          <a14:backgroundMark x1="73800" y1="55600" x2="79200" y2="52600"/>
                          <a14:backgroundMark x1="74800" y1="54600" x2="81600" y2="49400"/>
                          <a14:backgroundMark x1="72200" y1="56000" x2="79600" y2="50200"/>
                          <a14:backgroundMark x1="78800" y1="49000" x2="81600" y2="454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34552">
              <a:off x="6246725" y="4986279"/>
              <a:ext cx="1136651" cy="11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192" name="直線接點 4191">
              <a:extLst>
                <a:ext uri="{FF2B5EF4-FFF2-40B4-BE49-F238E27FC236}">
                  <a16:creationId xmlns:a16="http://schemas.microsoft.com/office/drawing/2014/main" id="{5ADAC9BA-AA73-D094-0BE1-AC4B4DCDF5E7}"/>
                </a:ext>
              </a:extLst>
            </p:cNvPr>
            <p:cNvCxnSpPr>
              <a:cxnSpLocks/>
              <a:stCxn id="2053" idx="1"/>
            </p:cNvCxnSpPr>
            <p:nvPr/>
          </p:nvCxnSpPr>
          <p:spPr>
            <a:xfrm flipH="1">
              <a:off x="7367772" y="5574790"/>
              <a:ext cx="10507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5" name="接點: 肘形 4194">
              <a:extLst>
                <a:ext uri="{FF2B5EF4-FFF2-40B4-BE49-F238E27FC236}">
                  <a16:creationId xmlns:a16="http://schemas.microsoft.com/office/drawing/2014/main" id="{D40FE218-4F3F-5CFA-72B0-E598CF65D09C}"/>
                </a:ext>
              </a:extLst>
            </p:cNvPr>
            <p:cNvCxnSpPr>
              <a:cxnSpLocks/>
              <a:stCxn id="4155" idx="0"/>
              <a:endCxn id="2051" idx="1"/>
            </p:cNvCxnSpPr>
            <p:nvPr/>
          </p:nvCxnSpPr>
          <p:spPr>
            <a:xfrm rot="5400000" flipH="1" flipV="1">
              <a:off x="6983137" y="4396950"/>
              <a:ext cx="477509" cy="2393354"/>
            </a:xfrm>
            <a:prstGeom prst="bent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23" name="群組 4222">
            <a:extLst>
              <a:ext uri="{FF2B5EF4-FFF2-40B4-BE49-F238E27FC236}">
                <a16:creationId xmlns:a16="http://schemas.microsoft.com/office/drawing/2014/main" id="{98295014-10F2-6D13-270B-DBFCD75D916B}"/>
              </a:ext>
            </a:extLst>
          </p:cNvPr>
          <p:cNvGrpSpPr/>
          <p:nvPr/>
        </p:nvGrpSpPr>
        <p:grpSpPr>
          <a:xfrm>
            <a:off x="255327" y="3133304"/>
            <a:ext cx="4740570" cy="2631281"/>
            <a:chOff x="145123" y="3207662"/>
            <a:chExt cx="4740570" cy="2631281"/>
          </a:xfrm>
        </p:grpSpPr>
        <p:grpSp>
          <p:nvGrpSpPr>
            <p:cNvPr id="4214" name="群組 4213">
              <a:extLst>
                <a:ext uri="{FF2B5EF4-FFF2-40B4-BE49-F238E27FC236}">
                  <a16:creationId xmlns:a16="http://schemas.microsoft.com/office/drawing/2014/main" id="{D28D7DDE-D2D2-623B-9636-7C89974AA495}"/>
                </a:ext>
              </a:extLst>
            </p:cNvPr>
            <p:cNvGrpSpPr/>
            <p:nvPr/>
          </p:nvGrpSpPr>
          <p:grpSpPr>
            <a:xfrm>
              <a:off x="189462" y="3207662"/>
              <a:ext cx="4696231" cy="2258255"/>
              <a:chOff x="395758" y="4475510"/>
              <a:chExt cx="4637916" cy="2230213"/>
            </a:xfrm>
          </p:grpSpPr>
          <p:pic>
            <p:nvPicPr>
              <p:cNvPr id="4207" name="圖片 4206">
                <a:extLst>
                  <a:ext uri="{FF2B5EF4-FFF2-40B4-BE49-F238E27FC236}">
                    <a16:creationId xmlns:a16="http://schemas.microsoft.com/office/drawing/2014/main" id="{AAB3F931-57EE-AA50-E452-B64575644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5758" y="4475510"/>
                <a:ext cx="4637916" cy="2230213"/>
              </a:xfrm>
              <a:prstGeom prst="rect">
                <a:avLst/>
              </a:prstGeom>
            </p:spPr>
          </p:pic>
          <p:sp>
            <p:nvSpPr>
              <p:cNvPr id="4212" name="矩形: 圓角 4211">
                <a:extLst>
                  <a:ext uri="{FF2B5EF4-FFF2-40B4-BE49-F238E27FC236}">
                    <a16:creationId xmlns:a16="http://schemas.microsoft.com/office/drawing/2014/main" id="{627DF642-37BA-1131-951A-FB53BD6561D0}"/>
                  </a:ext>
                </a:extLst>
              </p:cNvPr>
              <p:cNvSpPr/>
              <p:nvPr/>
            </p:nvSpPr>
            <p:spPr>
              <a:xfrm>
                <a:off x="960120" y="6441107"/>
                <a:ext cx="3977640" cy="182418"/>
              </a:xfrm>
              <a:prstGeom prst="roundRect">
                <a:avLst/>
              </a:prstGeom>
              <a:solidFill>
                <a:srgbClr val="FFFF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215" name="文字方塊 4214">
              <a:extLst>
                <a:ext uri="{FF2B5EF4-FFF2-40B4-BE49-F238E27FC236}">
                  <a16:creationId xmlns:a16="http://schemas.microsoft.com/office/drawing/2014/main" id="{05491C2A-C6E4-B92D-BF3E-D9BD26192B8D}"/>
                </a:ext>
              </a:extLst>
            </p:cNvPr>
            <p:cNvSpPr txBox="1"/>
            <p:nvPr/>
          </p:nvSpPr>
          <p:spPr>
            <a:xfrm>
              <a:off x="145123" y="5531166"/>
              <a:ext cx="35842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b="1" dirty="0">
                  <a:solidFill>
                    <a:schemeClr val="accent3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這裡我們使用兩個 </a:t>
              </a:r>
              <a:r>
                <a:rPr lang="en-US" altLang="zh-TW" sz="1400" b="1" dirty="0">
                  <a:solidFill>
                    <a:schemeClr val="accent3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33pF</a:t>
              </a:r>
              <a:r>
                <a:rPr lang="zh-TW" altLang="en-US" sz="1400" b="1" dirty="0">
                  <a:solidFill>
                    <a:schemeClr val="accent3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電容</a:t>
              </a:r>
            </a:p>
          </p:txBody>
        </p:sp>
      </p:grpSp>
      <p:sp>
        <p:nvSpPr>
          <p:cNvPr id="4217" name="文字方塊 4216">
            <a:extLst>
              <a:ext uri="{FF2B5EF4-FFF2-40B4-BE49-F238E27FC236}">
                <a16:creationId xmlns:a16="http://schemas.microsoft.com/office/drawing/2014/main" id="{8A0AD3EA-185F-07D7-9ECB-5D83FD419F82}"/>
              </a:ext>
            </a:extLst>
          </p:cNvPr>
          <p:cNvSpPr txBox="1"/>
          <p:nvPr/>
        </p:nvSpPr>
        <p:spPr>
          <a:xfrm>
            <a:off x="5201968" y="1043952"/>
            <a:ext cx="358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accent3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將 </a:t>
            </a:r>
            <a:r>
              <a:rPr lang="en-US" altLang="zh-TW" sz="1400" b="1" dirty="0">
                <a:solidFill>
                  <a:schemeClr val="accent3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EA pin </a:t>
            </a:r>
            <a:r>
              <a:rPr lang="zh-TW" altLang="en-US" sz="1400" b="1" dirty="0">
                <a:solidFill>
                  <a:schemeClr val="accent3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接至 </a:t>
            </a:r>
            <a:r>
              <a:rPr lang="en-US" altLang="zh-TW" sz="1400" b="1" dirty="0">
                <a:solidFill>
                  <a:schemeClr val="accent3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5V</a:t>
            </a:r>
            <a:endParaRPr lang="zh-TW" altLang="en-US" sz="1400" b="1" dirty="0">
              <a:solidFill>
                <a:schemeClr val="accent3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221" name="文字方塊 4220">
            <a:extLst>
              <a:ext uri="{FF2B5EF4-FFF2-40B4-BE49-F238E27FC236}">
                <a16:creationId xmlns:a16="http://schemas.microsoft.com/office/drawing/2014/main" id="{F43EB2DD-34BC-6EB9-FBAE-C4F42F4D0C11}"/>
              </a:ext>
            </a:extLst>
          </p:cNvPr>
          <p:cNvSpPr txBox="1"/>
          <p:nvPr/>
        </p:nvSpPr>
        <p:spPr>
          <a:xfrm>
            <a:off x="5007758" y="3415242"/>
            <a:ext cx="1386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3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AT89S52 </a:t>
            </a:r>
            <a:r>
              <a:rPr lang="zh-TW" altLang="en-US" sz="1400" b="1" dirty="0">
                <a:solidFill>
                  <a:schemeClr val="accent3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晶片</a:t>
            </a:r>
            <a:endParaRPr lang="en-US" altLang="zh-TW" sz="1400" b="1" dirty="0">
              <a:solidFill>
                <a:schemeClr val="accent3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1400" b="1" dirty="0">
                <a:solidFill>
                  <a:schemeClr val="accent3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reset </a:t>
            </a:r>
            <a:r>
              <a:rPr lang="zh-TW" altLang="en-US" sz="1400" b="1" dirty="0">
                <a:solidFill>
                  <a:schemeClr val="accent3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按鍵</a:t>
            </a:r>
          </a:p>
        </p:txBody>
      </p:sp>
    </p:spTree>
    <p:extLst>
      <p:ext uri="{BB962C8B-B14F-4D97-AF65-F5344CB8AC3E}">
        <p14:creationId xmlns:p14="http://schemas.microsoft.com/office/powerpoint/2010/main" val="46792785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4" descr="Angry Birds VR: Isle of Pigs (English, Korean, Japanese)">
            <a:extLst>
              <a:ext uri="{FF2B5EF4-FFF2-40B4-BE49-F238E27FC236}">
                <a16:creationId xmlns:a16="http://schemas.microsoft.com/office/drawing/2014/main" id="{E3190022-7D70-0DD3-0365-48D4E13DD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74B85237-D79F-B27E-13F8-96C440AFA1E2}"/>
              </a:ext>
            </a:extLst>
          </p:cNvPr>
          <p:cNvSpPr/>
          <p:nvPr/>
        </p:nvSpPr>
        <p:spPr>
          <a:xfrm>
            <a:off x="7189562" y="2972391"/>
            <a:ext cx="4840856" cy="2425697"/>
          </a:xfrm>
          <a:prstGeom prst="roundRect">
            <a:avLst>
              <a:gd name="adj" fmla="val 9509"/>
            </a:avLst>
          </a:prstGeom>
          <a:solidFill>
            <a:schemeClr val="tx2">
              <a:lumMod val="75000"/>
              <a:lumOff val="2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33DC847-2C09-0AF0-09EA-A12341BB5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247" y="5429884"/>
            <a:ext cx="10515600" cy="1325563"/>
          </a:xfrm>
        </p:spPr>
        <p:txBody>
          <a:bodyPr/>
          <a:lstStyle/>
          <a:p>
            <a:pPr algn="r"/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UART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2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通訊電路圖</a:t>
            </a:r>
            <a:endParaRPr lang="zh-TW" altLang="en-US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A70EED33-17DC-3F2B-D663-0B2AACEEADE6}"/>
              </a:ext>
            </a:extLst>
          </p:cNvPr>
          <p:cNvGrpSpPr/>
          <p:nvPr/>
        </p:nvGrpSpPr>
        <p:grpSpPr>
          <a:xfrm>
            <a:off x="406400" y="354421"/>
            <a:ext cx="3065453" cy="3184313"/>
            <a:chOff x="1030398" y="1488784"/>
            <a:chExt cx="2576402" cy="2676300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0297C15F-1B23-4007-B370-20C3B6842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84611" y="1488784"/>
              <a:ext cx="2079586" cy="2011179"/>
            </a:xfrm>
            <a:prstGeom prst="rect">
              <a:avLst/>
            </a:prstGeom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646FE9EB-75C6-C1E0-9648-6DE8E9A19EC6}"/>
                </a:ext>
              </a:extLst>
            </p:cNvPr>
            <p:cNvSpPr txBox="1"/>
            <p:nvPr/>
          </p:nvSpPr>
          <p:spPr>
            <a:xfrm>
              <a:off x="1030398" y="3577568"/>
              <a:ext cx="2576402" cy="587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KT89S51</a:t>
              </a:r>
              <a:r>
                <a:rPr lang="zh-TW" altLang="en-US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實驗板 </a:t>
              </a:r>
              <a:r>
                <a:rPr lang="en-US" altLang="zh-TW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UART</a:t>
              </a:r>
              <a:r>
                <a:rPr lang="zh-TW" altLang="en-US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腳位</a:t>
              </a:r>
              <a:endParaRPr lang="en-US" altLang="zh-TW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TW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P3_0</a:t>
              </a:r>
              <a:r>
                <a:rPr lang="zh-TW" altLang="en-US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:</a:t>
              </a:r>
              <a:r>
                <a:rPr lang="zh-TW" altLang="en-US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RXD</a:t>
              </a:r>
              <a:r>
                <a:rPr lang="zh-TW" altLang="en-US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、</a:t>
              </a:r>
              <a:r>
                <a:rPr lang="en-US" altLang="zh-TW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P3_1</a:t>
              </a:r>
              <a:r>
                <a:rPr lang="zh-TW" altLang="en-US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:</a:t>
              </a:r>
              <a:r>
                <a:rPr lang="zh-TW" altLang="en-US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TXD</a:t>
              </a:r>
            </a:p>
          </p:txBody>
        </p:sp>
      </p:grp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5CD0D180-3466-DC2E-FEF1-2C9A01627B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280213"/>
              </p:ext>
            </p:extLst>
          </p:nvPr>
        </p:nvGraphicFramePr>
        <p:xfrm>
          <a:off x="7324765" y="1061443"/>
          <a:ext cx="4582162" cy="1325562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291081">
                  <a:extLst>
                    <a:ext uri="{9D8B030D-6E8A-4147-A177-3AD203B41FA5}">
                      <a16:colId xmlns:a16="http://schemas.microsoft.com/office/drawing/2014/main" val="1740881822"/>
                    </a:ext>
                  </a:extLst>
                </a:gridCol>
                <a:gridCol w="2291081">
                  <a:extLst>
                    <a:ext uri="{9D8B030D-6E8A-4147-A177-3AD203B41FA5}">
                      <a16:colId xmlns:a16="http://schemas.microsoft.com/office/drawing/2014/main" val="2086691904"/>
                    </a:ext>
                  </a:extLst>
                </a:gridCol>
              </a:tblGrid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KT89S51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AT89S52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3081551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P3_0 (RX)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P3_1 (TX)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0930728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P3_1 (TX)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P3_0 (RX)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3184520"/>
                  </a:ext>
                </a:extLst>
              </a:tr>
            </a:tbl>
          </a:graphicData>
        </a:graphic>
      </p:graphicFrame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0FC5BE29-F97F-77E6-31E9-084D41DC9861}"/>
              </a:ext>
            </a:extLst>
          </p:cNvPr>
          <p:cNvCxnSpPr/>
          <p:nvPr/>
        </p:nvCxnSpPr>
        <p:spPr>
          <a:xfrm>
            <a:off x="9335785" y="1724224"/>
            <a:ext cx="560122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A586EE84-9BF0-D5E8-8A9D-4626920108C7}"/>
              </a:ext>
            </a:extLst>
          </p:cNvPr>
          <p:cNvCxnSpPr/>
          <p:nvPr/>
        </p:nvCxnSpPr>
        <p:spPr>
          <a:xfrm>
            <a:off x="9335785" y="2140784"/>
            <a:ext cx="560122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D942CCF4-6DC2-C295-262A-A64B655604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671888"/>
              </p:ext>
            </p:extLst>
          </p:nvPr>
        </p:nvGraphicFramePr>
        <p:xfrm>
          <a:off x="7319091" y="3876633"/>
          <a:ext cx="4582162" cy="1325562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291081">
                  <a:extLst>
                    <a:ext uri="{9D8B030D-6E8A-4147-A177-3AD203B41FA5}">
                      <a16:colId xmlns:a16="http://schemas.microsoft.com/office/drawing/2014/main" val="1740881822"/>
                    </a:ext>
                  </a:extLst>
                </a:gridCol>
                <a:gridCol w="2291081">
                  <a:extLst>
                    <a:ext uri="{9D8B030D-6E8A-4147-A177-3AD203B41FA5}">
                      <a16:colId xmlns:a16="http://schemas.microsoft.com/office/drawing/2014/main" val="2086691904"/>
                    </a:ext>
                  </a:extLst>
                </a:gridCol>
              </a:tblGrid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KT89S51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AT89S52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3081551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P3_0 (RX)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P3_0 (RX)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0930728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P3_1 (TX)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P3_1 (TX)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3184520"/>
                  </a:ext>
                </a:extLst>
              </a:tr>
            </a:tbl>
          </a:graphicData>
        </a:graphic>
      </p:graphicFrame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5B90DDAA-9293-06E9-F5C3-DA608E77D4D2}"/>
              </a:ext>
            </a:extLst>
          </p:cNvPr>
          <p:cNvCxnSpPr/>
          <p:nvPr/>
        </p:nvCxnSpPr>
        <p:spPr>
          <a:xfrm>
            <a:off x="9330111" y="4539414"/>
            <a:ext cx="560122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58B8213C-9E4B-0DA5-BFBF-AF2C94C7AC5A}"/>
              </a:ext>
            </a:extLst>
          </p:cNvPr>
          <p:cNvCxnSpPr/>
          <p:nvPr/>
        </p:nvCxnSpPr>
        <p:spPr>
          <a:xfrm>
            <a:off x="9330111" y="4955974"/>
            <a:ext cx="560122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588B93D-FF2B-0DCB-45EA-6C6CCA499CDF}"/>
              </a:ext>
            </a:extLst>
          </p:cNvPr>
          <p:cNvSpPr txBox="1"/>
          <p:nvPr/>
        </p:nvSpPr>
        <p:spPr>
          <a:xfrm>
            <a:off x="7319091" y="595351"/>
            <a:ext cx="3065453" cy="375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理論上應</a:t>
            </a:r>
            <a:r>
              <a:rPr lang="en-US" altLang="zh-TW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RX</a:t>
            </a:r>
            <a:r>
              <a:rPr lang="zh-TW" altLang="en-US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連接</a:t>
            </a:r>
            <a:r>
              <a:rPr lang="en-US" altLang="zh-TW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TX</a:t>
            </a:r>
            <a:r>
              <a:rPr lang="zh-TW" altLang="en-US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TX</a:t>
            </a:r>
            <a:r>
              <a:rPr lang="zh-TW" altLang="en-US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連接</a:t>
            </a:r>
            <a:r>
              <a:rPr lang="en-US" altLang="zh-TW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RX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09AE61A-1445-772F-CA32-43013753FEB8}"/>
              </a:ext>
            </a:extLst>
          </p:cNvPr>
          <p:cNvSpPr txBox="1"/>
          <p:nvPr/>
        </p:nvSpPr>
        <p:spPr>
          <a:xfrm>
            <a:off x="7289935" y="3070463"/>
            <a:ext cx="4466510" cy="699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但實際上需要用以下接線方式才能夠成功通訊</a:t>
            </a:r>
            <a:br>
              <a:rPr lang="en-US" altLang="zh-TW" sz="1400" b="1" dirty="0">
                <a:solidFill>
                  <a:schemeClr val="bg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en-US" altLang="zh-TW" sz="1400" b="1" dirty="0">
                <a:solidFill>
                  <a:schemeClr val="bg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目前仍不確定問題為何</a:t>
            </a:r>
            <a:r>
              <a:rPr lang="en-US" altLang="zh-TW" sz="1400" b="1" dirty="0">
                <a:solidFill>
                  <a:schemeClr val="bg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B78CE655-F195-9307-7451-C088A2A70DDD}"/>
              </a:ext>
            </a:extLst>
          </p:cNvPr>
          <p:cNvGrpSpPr/>
          <p:nvPr/>
        </p:nvGrpSpPr>
        <p:grpSpPr>
          <a:xfrm>
            <a:off x="3712668" y="1175487"/>
            <a:ext cx="3141713" cy="5239881"/>
            <a:chOff x="3617706" y="995782"/>
            <a:chExt cx="3141713" cy="5239881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989CAE25-9563-2C8A-8F09-38F1C79C5180}"/>
                </a:ext>
              </a:extLst>
            </p:cNvPr>
            <p:cNvGrpSpPr/>
            <p:nvPr/>
          </p:nvGrpSpPr>
          <p:grpSpPr>
            <a:xfrm>
              <a:off x="3617706" y="995782"/>
              <a:ext cx="3141713" cy="4829798"/>
              <a:chOff x="8140656" y="1490891"/>
              <a:chExt cx="3141713" cy="4829798"/>
            </a:xfrm>
          </p:grpSpPr>
          <p:pic>
            <p:nvPicPr>
              <p:cNvPr id="1026" name="Picture 2" descr="AT89S51 8-Bit Microcontroller | Makers Electronics">
                <a:extLst>
                  <a:ext uri="{FF2B5EF4-FFF2-40B4-BE49-F238E27FC236}">
                    <a16:creationId xmlns:a16="http://schemas.microsoft.com/office/drawing/2014/main" id="{2960C635-8C34-C2BC-9AAF-1F3B956CFE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50000"/>
                        </a14:imgEffect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334"/>
              <a:stretch/>
            </p:blipFill>
            <p:spPr bwMode="auto">
              <a:xfrm>
                <a:off x="8140656" y="1490891"/>
                <a:ext cx="3141713" cy="48297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矩形: 圓角 9">
                <a:extLst>
                  <a:ext uri="{FF2B5EF4-FFF2-40B4-BE49-F238E27FC236}">
                    <a16:creationId xmlns:a16="http://schemas.microsoft.com/office/drawing/2014/main" id="{94961E79-B0A5-A230-BB97-4CC45D966AFC}"/>
                  </a:ext>
                </a:extLst>
              </p:cNvPr>
              <p:cNvSpPr/>
              <p:nvPr/>
            </p:nvSpPr>
            <p:spPr>
              <a:xfrm>
                <a:off x="8140657" y="3687373"/>
                <a:ext cx="943494" cy="219918"/>
              </a:xfrm>
              <a:prstGeom prst="roundRect">
                <a:avLst/>
              </a:prstGeom>
              <a:solidFill>
                <a:srgbClr val="FF0000">
                  <a:alpha val="33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BE7ADCE3-CD87-4815-F032-7F47C032F408}"/>
                  </a:ext>
                </a:extLst>
              </p:cNvPr>
              <p:cNvSpPr/>
              <p:nvPr/>
            </p:nvSpPr>
            <p:spPr>
              <a:xfrm>
                <a:off x="8140657" y="3911641"/>
                <a:ext cx="943494" cy="219918"/>
              </a:xfrm>
              <a:prstGeom prst="roundRect">
                <a:avLst/>
              </a:prstGeom>
              <a:solidFill>
                <a:srgbClr val="FF0000">
                  <a:alpha val="33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0E43B21B-9CF4-03B8-120D-27959F184BA6}"/>
                </a:ext>
              </a:extLst>
            </p:cNvPr>
            <p:cNvSpPr txBox="1"/>
            <p:nvPr/>
          </p:nvSpPr>
          <p:spPr>
            <a:xfrm>
              <a:off x="3693966" y="5859791"/>
              <a:ext cx="3065453" cy="375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AT89S52</a:t>
              </a:r>
              <a:r>
                <a:rPr lang="zh-TW" altLang="en-US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晶片 </a:t>
              </a:r>
              <a:r>
                <a:rPr lang="en-US" altLang="zh-TW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UART</a:t>
              </a:r>
              <a:r>
                <a:rPr lang="zh-TW" altLang="en-US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腳位</a:t>
              </a:r>
              <a:endParaRPr lang="en-US" altLang="zh-TW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3E797C3A-C1E3-BBD6-EF23-85DDFB578C72}"/>
              </a:ext>
            </a:extLst>
          </p:cNvPr>
          <p:cNvGrpSpPr/>
          <p:nvPr/>
        </p:nvGrpSpPr>
        <p:grpSpPr>
          <a:xfrm>
            <a:off x="-523615" y="3795428"/>
            <a:ext cx="3829884" cy="3583255"/>
            <a:chOff x="-347944" y="3907264"/>
            <a:chExt cx="3478542" cy="3254538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89AC1DA0-1DB7-4C81-C4C1-F0554F6926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 amt="70000"/>
            </a:blip>
            <a:srcRect l="5969" t="38517" b="5242"/>
            <a:stretch/>
          </p:blipFill>
          <p:spPr>
            <a:xfrm>
              <a:off x="-347944" y="3907264"/>
              <a:ext cx="3478542" cy="3254538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F7C4708-3FD6-37F7-734C-DECB7567506F}"/>
                </a:ext>
              </a:extLst>
            </p:cNvPr>
            <p:cNvSpPr/>
            <p:nvPr/>
          </p:nvSpPr>
          <p:spPr>
            <a:xfrm>
              <a:off x="1148079" y="4272076"/>
              <a:ext cx="611877" cy="1054119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09707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6" name="Picture 4" descr="Angry Birds VR: Isle of Pigs (English, Korean, Japanese)">
            <a:extLst>
              <a:ext uri="{FF2B5EF4-FFF2-40B4-BE49-F238E27FC236}">
                <a16:creationId xmlns:a16="http://schemas.microsoft.com/office/drawing/2014/main" id="{0F7D7CE6-B015-B136-FA70-A5001A4D1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33DC847-2C09-0AF0-09EA-A12341BB5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61" y="187837"/>
            <a:ext cx="10515600" cy="1325563"/>
          </a:xfrm>
        </p:spPr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I2C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2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通訊電路圖</a:t>
            </a:r>
            <a:endParaRPr lang="zh-TW" altLang="en-US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B78CE655-F195-9307-7451-C088A2A70DDD}"/>
              </a:ext>
            </a:extLst>
          </p:cNvPr>
          <p:cNvGrpSpPr/>
          <p:nvPr/>
        </p:nvGrpSpPr>
        <p:grpSpPr>
          <a:xfrm>
            <a:off x="1062847" y="1278884"/>
            <a:ext cx="3185120" cy="5328223"/>
            <a:chOff x="3574299" y="497357"/>
            <a:chExt cx="3185120" cy="5328223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989CAE25-9563-2C8A-8F09-38F1C79C5180}"/>
                </a:ext>
              </a:extLst>
            </p:cNvPr>
            <p:cNvGrpSpPr/>
            <p:nvPr/>
          </p:nvGrpSpPr>
          <p:grpSpPr>
            <a:xfrm>
              <a:off x="3617706" y="995782"/>
              <a:ext cx="3141713" cy="4829798"/>
              <a:chOff x="8140656" y="1490891"/>
              <a:chExt cx="3141713" cy="4829798"/>
            </a:xfrm>
          </p:grpSpPr>
          <p:pic>
            <p:nvPicPr>
              <p:cNvPr id="1026" name="Picture 2" descr="AT89S51 8-Bit Microcontroller | Makers Electronics">
                <a:extLst>
                  <a:ext uri="{FF2B5EF4-FFF2-40B4-BE49-F238E27FC236}">
                    <a16:creationId xmlns:a16="http://schemas.microsoft.com/office/drawing/2014/main" id="{2960C635-8C34-C2BC-9AAF-1F3B956CFE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334"/>
              <a:stretch/>
            </p:blipFill>
            <p:spPr bwMode="auto">
              <a:xfrm>
                <a:off x="8140656" y="1490891"/>
                <a:ext cx="3141713" cy="48297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矩形: 圓角 9">
                <a:extLst>
                  <a:ext uri="{FF2B5EF4-FFF2-40B4-BE49-F238E27FC236}">
                    <a16:creationId xmlns:a16="http://schemas.microsoft.com/office/drawing/2014/main" id="{94961E79-B0A5-A230-BB97-4CC45D966AFC}"/>
                  </a:ext>
                </a:extLst>
              </p:cNvPr>
              <p:cNvSpPr/>
              <p:nvPr/>
            </p:nvSpPr>
            <p:spPr>
              <a:xfrm>
                <a:off x="10338875" y="1950013"/>
                <a:ext cx="943494" cy="219918"/>
              </a:xfrm>
              <a:prstGeom prst="roundRect">
                <a:avLst/>
              </a:prstGeom>
              <a:solidFill>
                <a:srgbClr val="FF0000">
                  <a:alpha val="33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BE7ADCE3-CD87-4815-F032-7F47C032F408}"/>
                  </a:ext>
                </a:extLst>
              </p:cNvPr>
              <p:cNvSpPr/>
              <p:nvPr/>
            </p:nvSpPr>
            <p:spPr>
              <a:xfrm>
                <a:off x="10338875" y="2174281"/>
                <a:ext cx="943494" cy="219918"/>
              </a:xfrm>
              <a:prstGeom prst="roundRect">
                <a:avLst/>
              </a:prstGeom>
              <a:solidFill>
                <a:srgbClr val="FF0000">
                  <a:alpha val="33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0E43B21B-9CF4-03B8-120D-27959F184BA6}"/>
                </a:ext>
              </a:extLst>
            </p:cNvPr>
            <p:cNvSpPr txBox="1"/>
            <p:nvPr/>
          </p:nvSpPr>
          <p:spPr>
            <a:xfrm>
              <a:off x="3574299" y="497357"/>
              <a:ext cx="3065453" cy="375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AT89S52</a:t>
              </a:r>
              <a:r>
                <a:rPr lang="zh-TW" altLang="en-US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晶片 </a:t>
              </a:r>
              <a:r>
                <a:rPr lang="en-US" altLang="zh-TW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I2C</a:t>
              </a:r>
              <a:r>
                <a:rPr lang="zh-TW" altLang="en-US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腳位</a:t>
              </a:r>
              <a:endParaRPr lang="en-US" altLang="zh-TW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pic>
        <p:nvPicPr>
          <p:cNvPr id="2050" name="Picture 2" descr="0.96 inch OLED display I2C SSD1306 Chip 128 x 64 Pixel I2C screen">
            <a:extLst>
              <a:ext uri="{FF2B5EF4-FFF2-40B4-BE49-F238E27FC236}">
                <a16:creationId xmlns:a16="http://schemas.microsoft.com/office/drawing/2014/main" id="{2E16FB7E-8A67-EE5D-A11B-A1EC67530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67" b="94867" l="3200" r="95867">
                        <a14:foregroundMark x1="8533" y1="11400" x2="30733" y2="10067"/>
                        <a14:foregroundMark x1="24067" y1="5200" x2="38467" y2="5200"/>
                        <a14:foregroundMark x1="70133" y1="7533" x2="76267" y2="12867"/>
                        <a14:foregroundMark x1="76267" y1="12867" x2="83133" y2="22933"/>
                        <a14:foregroundMark x1="83133" y1="22933" x2="83333" y2="23733"/>
                        <a14:foregroundMark x1="91467" y1="28600" x2="93267" y2="43133"/>
                        <a14:foregroundMark x1="88800" y1="84267" x2="79600" y2="86533"/>
                        <a14:foregroundMark x1="49733" y1="84733" x2="63933" y2="85067"/>
                        <a14:foregroundMark x1="26733" y1="80867" x2="34600" y2="85800"/>
                        <a14:foregroundMark x1="14600" y1="84267" x2="21533" y2="86800"/>
                        <a14:foregroundMark x1="11200" y1="87867" x2="18600" y2="90067"/>
                        <a14:foregroundMark x1="23467" y1="81933" x2="17133" y2="87733"/>
                        <a14:foregroundMark x1="7600" y1="71133" x2="11867" y2="9267"/>
                        <a14:foregroundMark x1="11867" y1="9267" x2="26133" y2="6067"/>
                        <a14:foregroundMark x1="26133" y1="6067" x2="29267" y2="15333"/>
                        <a14:foregroundMark x1="29267" y1="15333" x2="28800" y2="17200"/>
                        <a14:foregroundMark x1="65400" y1="7533" x2="79200" y2="10533"/>
                        <a14:foregroundMark x1="79200" y1="10533" x2="68667" y2="13067"/>
                        <a14:foregroundMark x1="49400" y1="8467" x2="41400" y2="8667"/>
                        <a14:foregroundMark x1="41400" y1="8667" x2="48800" y2="13467"/>
                        <a14:foregroundMark x1="48800" y1="13467" x2="37733" y2="16133"/>
                        <a14:foregroundMark x1="54733" y1="8133" x2="80533" y2="6200"/>
                        <a14:foregroundMark x1="82000" y1="6533" x2="84800" y2="19400"/>
                        <a14:foregroundMark x1="90133" y1="6533" x2="87467" y2="18800"/>
                        <a14:foregroundMark x1="93133" y1="10800" x2="93867" y2="78200"/>
                        <a14:foregroundMark x1="93867" y1="78200" x2="87867" y2="82333"/>
                        <a14:foregroundMark x1="87867" y1="82333" x2="75200" y2="84333"/>
                        <a14:foregroundMark x1="75200" y1="84333" x2="82133" y2="94400"/>
                        <a14:foregroundMark x1="82133" y1="94400" x2="81733" y2="87867"/>
                        <a14:foregroundMark x1="21400" y1="86067" x2="17133" y2="91267"/>
                        <a14:foregroundMark x1="19200" y1="89333" x2="11467" y2="89800"/>
                        <a14:foregroundMark x1="7467" y1="83533" x2="5933" y2="74800"/>
                        <a14:foregroundMark x1="5933" y1="74800" x2="6867" y2="76467"/>
                        <a14:foregroundMark x1="6733" y1="80467" x2="5867" y2="86800"/>
                        <a14:foregroundMark x1="5533" y1="90200" x2="7600" y2="94933"/>
                        <a14:foregroundMark x1="22133" y1="4467" x2="7733" y2="6200"/>
                        <a14:foregroundMark x1="7733" y1="6200" x2="5400" y2="51533"/>
                        <a14:foregroundMark x1="32800" y1="11133" x2="77400" y2="12600"/>
                        <a14:foregroundMark x1="77400" y1="12733" x2="77400" y2="12733"/>
                        <a14:foregroundMark x1="53267" y1="13067" x2="42867" y2="16267"/>
                        <a14:foregroundMark x1="34867" y1="13067" x2="67200" y2="14667"/>
                        <a14:foregroundMark x1="36400" y1="7400" x2="77533" y2="4733"/>
                        <a14:foregroundMark x1="66133" y1="13933" x2="79333" y2="23733"/>
                        <a14:foregroundMark x1="87200" y1="7733" x2="94333" y2="14200"/>
                        <a14:foregroundMark x1="94333" y1="14200" x2="95933" y2="67733"/>
                        <a14:foregroundMark x1="95933" y1="67733" x2="95800" y2="67733"/>
                        <a14:foregroundMark x1="65533" y1="8267" x2="29867" y2="6933"/>
                        <a14:foregroundMark x1="34600" y1="4267" x2="58133" y2="4867"/>
                        <a14:foregroundMark x1="10867" y1="3267" x2="6000" y2="3267"/>
                        <a14:foregroundMark x1="5133" y1="3267" x2="5733" y2="7867"/>
                        <a14:foregroundMark x1="5400" y1="39133" x2="4800" y2="45800"/>
                        <a14:foregroundMark x1="9400" y1="85333" x2="15600" y2="88867"/>
                        <a14:foregroundMark x1="8800" y1="89200" x2="16533" y2="89600"/>
                        <a14:foregroundMark x1="87200" y1="88267" x2="90133" y2="91133"/>
                        <a14:foregroundMark x1="92533" y1="87400" x2="83800" y2="89467"/>
                        <a14:foregroundMark x1="88400" y1="84133" x2="88400" y2="84133"/>
                        <a14:foregroundMark x1="85400" y1="85933" x2="82267" y2="87133"/>
                        <a14:foregroundMark x1="4800" y1="2667" x2="5533" y2="2800"/>
                        <a14:foregroundMark x1="88400" y1="3533" x2="91600" y2="3733"/>
                        <a14:foregroundMark x1="93867" y1="87733" x2="93733" y2="91733"/>
                        <a14:foregroundMark x1="7200" y1="80867" x2="7200" y2="80867"/>
                        <a14:foregroundMark x1="5733" y1="81200" x2="3200" y2="75867"/>
                        <a14:foregroundMark x1="4667" y1="89600" x2="5267" y2="872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492" y="3774965"/>
            <a:ext cx="2980482" cy="298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D56BE712-B65A-8FDE-57CC-235816FE37FC}"/>
              </a:ext>
            </a:extLst>
          </p:cNvPr>
          <p:cNvCxnSpPr>
            <a:cxnSpLocks/>
            <a:stCxn id="10" idx="3"/>
            <a:endCxn id="2050" idx="0"/>
          </p:cNvCxnSpPr>
          <p:nvPr/>
        </p:nvCxnSpPr>
        <p:spPr>
          <a:xfrm>
            <a:off x="4247967" y="2346390"/>
            <a:ext cx="2304000" cy="1428575"/>
          </a:xfrm>
          <a:prstGeom prst="bentConnector2">
            <a:avLst/>
          </a:prstGeom>
          <a:ln w="381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BB91C290-48FC-65A7-AD08-EC11C7F78961}"/>
              </a:ext>
            </a:extLst>
          </p:cNvPr>
          <p:cNvCxnSpPr>
            <a:cxnSpLocks/>
            <a:stCxn id="5" idx="3"/>
            <a:endCxn id="2050" idx="0"/>
          </p:cNvCxnSpPr>
          <p:nvPr/>
        </p:nvCxnSpPr>
        <p:spPr>
          <a:xfrm>
            <a:off x="4247967" y="2570658"/>
            <a:ext cx="2556000" cy="1204307"/>
          </a:xfrm>
          <a:prstGeom prst="bentConnector2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F250E248-2965-1AB3-D7DD-9E549C9E0056}"/>
              </a:ext>
            </a:extLst>
          </p:cNvPr>
          <p:cNvSpPr txBox="1"/>
          <p:nvPr/>
        </p:nvSpPr>
        <p:spPr>
          <a:xfrm>
            <a:off x="5946803" y="1323255"/>
            <a:ext cx="670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+5V</a:t>
            </a:r>
            <a:endParaRPr lang="zh-TW" alt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8" name="文字方塊 2047">
            <a:extLst>
              <a:ext uri="{FF2B5EF4-FFF2-40B4-BE49-F238E27FC236}">
                <a16:creationId xmlns:a16="http://schemas.microsoft.com/office/drawing/2014/main" id="{0F68ACB0-560F-F786-A354-EC0BEC7427F0}"/>
              </a:ext>
            </a:extLst>
          </p:cNvPr>
          <p:cNvSpPr txBox="1"/>
          <p:nvPr/>
        </p:nvSpPr>
        <p:spPr>
          <a:xfrm>
            <a:off x="5503068" y="1028912"/>
            <a:ext cx="991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GND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51" name="直線接點 2050">
            <a:extLst>
              <a:ext uri="{FF2B5EF4-FFF2-40B4-BE49-F238E27FC236}">
                <a16:creationId xmlns:a16="http://schemas.microsoft.com/office/drawing/2014/main" id="{1CF7538C-1234-1E92-E2DB-91F858E6A146}"/>
              </a:ext>
            </a:extLst>
          </p:cNvPr>
          <p:cNvCxnSpPr>
            <a:cxnSpLocks/>
          </p:cNvCxnSpPr>
          <p:nvPr/>
        </p:nvCxnSpPr>
        <p:spPr>
          <a:xfrm>
            <a:off x="6267372" y="1683608"/>
            <a:ext cx="0" cy="20913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3" name="直線接點 2052">
            <a:extLst>
              <a:ext uri="{FF2B5EF4-FFF2-40B4-BE49-F238E27FC236}">
                <a16:creationId xmlns:a16="http://schemas.microsoft.com/office/drawing/2014/main" id="{FF98C4ED-847C-1E8A-59A4-F8F4DE0DF5C5}"/>
              </a:ext>
            </a:extLst>
          </p:cNvPr>
          <p:cNvCxnSpPr>
            <a:cxnSpLocks/>
            <a:stCxn id="2048" idx="2"/>
          </p:cNvCxnSpPr>
          <p:nvPr/>
        </p:nvCxnSpPr>
        <p:spPr>
          <a:xfrm>
            <a:off x="5999048" y="1367466"/>
            <a:ext cx="0" cy="23812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62" name="圖片 2061">
            <a:extLst>
              <a:ext uri="{FF2B5EF4-FFF2-40B4-BE49-F238E27FC236}">
                <a16:creationId xmlns:a16="http://schemas.microsoft.com/office/drawing/2014/main" id="{899C9ACD-2972-707B-1DE2-0DF1BAAF2327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5000"/>
          </a:blip>
          <a:stretch>
            <a:fillRect/>
          </a:stretch>
        </p:blipFill>
        <p:spPr>
          <a:xfrm>
            <a:off x="8555048" y="788953"/>
            <a:ext cx="3335320" cy="5273233"/>
          </a:xfrm>
          <a:prstGeom prst="rect">
            <a:avLst/>
          </a:prstGeom>
        </p:spPr>
      </p:pic>
      <p:cxnSp>
        <p:nvCxnSpPr>
          <p:cNvPr id="2056" name="接點: 肘形 2055">
            <a:extLst>
              <a:ext uri="{FF2B5EF4-FFF2-40B4-BE49-F238E27FC236}">
                <a16:creationId xmlns:a16="http://schemas.microsoft.com/office/drawing/2014/main" id="{54A92A4B-B3DE-40D4-F1D4-E05F430E5181}"/>
              </a:ext>
            </a:extLst>
          </p:cNvPr>
          <p:cNvCxnSpPr>
            <a:cxnSpLocks/>
          </p:cNvCxnSpPr>
          <p:nvPr/>
        </p:nvCxnSpPr>
        <p:spPr>
          <a:xfrm flipH="1">
            <a:off x="6551967" y="2346390"/>
            <a:ext cx="4608000" cy="1428575"/>
          </a:xfrm>
          <a:prstGeom prst="bentConnector2">
            <a:avLst/>
          </a:prstGeom>
          <a:ln w="381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7" name="接點: 肘形 2056">
            <a:extLst>
              <a:ext uri="{FF2B5EF4-FFF2-40B4-BE49-F238E27FC236}">
                <a16:creationId xmlns:a16="http://schemas.microsoft.com/office/drawing/2014/main" id="{1B909666-9915-2867-B507-568447360C7A}"/>
              </a:ext>
            </a:extLst>
          </p:cNvPr>
          <p:cNvCxnSpPr>
            <a:cxnSpLocks/>
          </p:cNvCxnSpPr>
          <p:nvPr/>
        </p:nvCxnSpPr>
        <p:spPr>
          <a:xfrm flipH="1">
            <a:off x="6803967" y="2570658"/>
            <a:ext cx="4428000" cy="1204307"/>
          </a:xfrm>
          <a:prstGeom prst="bentConnector2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63" name="矩形 2062">
            <a:extLst>
              <a:ext uri="{FF2B5EF4-FFF2-40B4-BE49-F238E27FC236}">
                <a16:creationId xmlns:a16="http://schemas.microsoft.com/office/drawing/2014/main" id="{0DB5C281-3764-B1C0-2BB4-6C4FE8436F17}"/>
              </a:ext>
            </a:extLst>
          </p:cNvPr>
          <p:cNvSpPr/>
          <p:nvPr/>
        </p:nvSpPr>
        <p:spPr>
          <a:xfrm>
            <a:off x="10473612" y="2213038"/>
            <a:ext cx="1319429" cy="509842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64" name="文字方塊 2063">
            <a:extLst>
              <a:ext uri="{FF2B5EF4-FFF2-40B4-BE49-F238E27FC236}">
                <a16:creationId xmlns:a16="http://schemas.microsoft.com/office/drawing/2014/main" id="{5B788027-4BC3-FFB2-1EE5-8B218B37991F}"/>
              </a:ext>
            </a:extLst>
          </p:cNvPr>
          <p:cNvSpPr txBox="1"/>
          <p:nvPr/>
        </p:nvSpPr>
        <p:spPr>
          <a:xfrm>
            <a:off x="8615499" y="6084221"/>
            <a:ext cx="3065453" cy="375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KT89S51</a:t>
            </a:r>
            <a:r>
              <a:rPr lang="zh-TW" altLang="en-US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實驗板 </a:t>
            </a:r>
            <a:r>
              <a:rPr lang="en-US" altLang="zh-TW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I2C</a:t>
            </a:r>
            <a:r>
              <a:rPr lang="zh-TW" altLang="en-US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腳位</a:t>
            </a:r>
            <a:endParaRPr lang="en-US" altLang="zh-TW" sz="1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06129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4" descr="Angry Birds VR: Isle of Pigs (English, Korean, Japanese)">
            <a:extLst>
              <a:ext uri="{FF2B5EF4-FFF2-40B4-BE49-F238E27FC236}">
                <a16:creationId xmlns:a16="http://schemas.microsoft.com/office/drawing/2014/main" id="{BC1C923D-05BA-B740-BF84-01778DFA3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33DC847-2C09-0AF0-09EA-A12341BB5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71" y="319716"/>
            <a:ext cx="10515600" cy="1325563"/>
          </a:xfrm>
        </p:spPr>
        <p:txBody>
          <a:bodyPr/>
          <a:lstStyle/>
          <a:p>
            <a:pPr algn="r"/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Button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2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電路圖</a:t>
            </a:r>
            <a:endParaRPr lang="zh-TW" altLang="en-US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C477F629-2062-F2A2-6293-7CDCC322B598}"/>
              </a:ext>
            </a:extLst>
          </p:cNvPr>
          <p:cNvGrpSpPr/>
          <p:nvPr/>
        </p:nvGrpSpPr>
        <p:grpSpPr>
          <a:xfrm>
            <a:off x="5337023" y="724248"/>
            <a:ext cx="3185120" cy="5328223"/>
            <a:chOff x="1062847" y="1278884"/>
            <a:chExt cx="3185120" cy="5328223"/>
          </a:xfrm>
        </p:grpSpPr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0E43B21B-9CF4-03B8-120D-27959F184BA6}"/>
                </a:ext>
              </a:extLst>
            </p:cNvPr>
            <p:cNvSpPr txBox="1"/>
            <p:nvPr/>
          </p:nvSpPr>
          <p:spPr>
            <a:xfrm>
              <a:off x="1062847" y="1278884"/>
              <a:ext cx="3065453" cy="375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AT89S52</a:t>
              </a:r>
              <a:r>
                <a:rPr lang="zh-TW" altLang="en-US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晶片 按鍵 腳位</a:t>
              </a:r>
              <a:endParaRPr lang="en-US" altLang="zh-TW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B7CB62FB-7637-160F-D4E3-4552E9A27990}"/>
                </a:ext>
              </a:extLst>
            </p:cNvPr>
            <p:cNvGrpSpPr/>
            <p:nvPr/>
          </p:nvGrpSpPr>
          <p:grpSpPr>
            <a:xfrm>
              <a:off x="1106254" y="1777309"/>
              <a:ext cx="3141713" cy="4829798"/>
              <a:chOff x="1106254" y="1777309"/>
              <a:chExt cx="3141713" cy="4829798"/>
            </a:xfrm>
          </p:grpSpPr>
          <p:pic>
            <p:nvPicPr>
              <p:cNvPr id="1026" name="Picture 2" descr="AT89S51 8-Bit Microcontroller | Makers Electronics">
                <a:extLst>
                  <a:ext uri="{FF2B5EF4-FFF2-40B4-BE49-F238E27FC236}">
                    <a16:creationId xmlns:a16="http://schemas.microsoft.com/office/drawing/2014/main" id="{2960C635-8C34-C2BC-9AAF-1F3B956CFE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334"/>
              <a:stretch/>
            </p:blipFill>
            <p:spPr bwMode="auto">
              <a:xfrm>
                <a:off x="1106254" y="1777309"/>
                <a:ext cx="3141713" cy="48297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矩形: 圓角 9">
                <a:extLst>
                  <a:ext uri="{FF2B5EF4-FFF2-40B4-BE49-F238E27FC236}">
                    <a16:creationId xmlns:a16="http://schemas.microsoft.com/office/drawing/2014/main" id="{94961E79-B0A5-A230-BB97-4CC45D966AFC}"/>
                  </a:ext>
                </a:extLst>
              </p:cNvPr>
              <p:cNvSpPr/>
              <p:nvPr/>
            </p:nvSpPr>
            <p:spPr>
              <a:xfrm>
                <a:off x="3304473" y="5874463"/>
                <a:ext cx="943494" cy="219918"/>
              </a:xfrm>
              <a:prstGeom prst="roundRect">
                <a:avLst/>
              </a:prstGeom>
              <a:solidFill>
                <a:srgbClr val="FF0000">
                  <a:alpha val="33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BE7ADCE3-CD87-4815-F032-7F47C032F408}"/>
                  </a:ext>
                </a:extLst>
              </p:cNvPr>
              <p:cNvSpPr/>
              <p:nvPr/>
            </p:nvSpPr>
            <p:spPr>
              <a:xfrm>
                <a:off x="3304473" y="6098731"/>
                <a:ext cx="943494" cy="219918"/>
              </a:xfrm>
              <a:prstGeom prst="roundRect">
                <a:avLst/>
              </a:prstGeom>
              <a:solidFill>
                <a:srgbClr val="FF0000">
                  <a:alpha val="33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" name="矩形: 圓角 2">
                <a:extLst>
                  <a:ext uri="{FF2B5EF4-FFF2-40B4-BE49-F238E27FC236}">
                    <a16:creationId xmlns:a16="http://schemas.microsoft.com/office/drawing/2014/main" id="{23E62A00-D492-EFB1-8E2A-4D73343D2948}"/>
                  </a:ext>
                </a:extLst>
              </p:cNvPr>
              <p:cNvSpPr/>
              <p:nvPr/>
            </p:nvSpPr>
            <p:spPr>
              <a:xfrm>
                <a:off x="1147981" y="4370783"/>
                <a:ext cx="943494" cy="219918"/>
              </a:xfrm>
              <a:prstGeom prst="roundRect">
                <a:avLst/>
              </a:prstGeom>
              <a:solidFill>
                <a:srgbClr val="FF0000">
                  <a:alpha val="33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F54D996D-4084-0E0E-1D8A-53C462848D62}"/>
                  </a:ext>
                </a:extLst>
              </p:cNvPr>
              <p:cNvSpPr/>
              <p:nvPr/>
            </p:nvSpPr>
            <p:spPr>
              <a:xfrm>
                <a:off x="1147981" y="4595051"/>
                <a:ext cx="943494" cy="219918"/>
              </a:xfrm>
              <a:prstGeom prst="roundRect">
                <a:avLst/>
              </a:prstGeom>
              <a:solidFill>
                <a:srgbClr val="FF0000">
                  <a:alpha val="33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矩形: 圓角 11">
                <a:extLst>
                  <a:ext uri="{FF2B5EF4-FFF2-40B4-BE49-F238E27FC236}">
                    <a16:creationId xmlns:a16="http://schemas.microsoft.com/office/drawing/2014/main" id="{D7E20ADB-BDA5-8658-B86D-3B9785E782F3}"/>
                  </a:ext>
                </a:extLst>
              </p:cNvPr>
              <p:cNvSpPr/>
              <p:nvPr/>
            </p:nvSpPr>
            <p:spPr>
              <a:xfrm>
                <a:off x="3304473" y="5641951"/>
                <a:ext cx="943494" cy="219918"/>
              </a:xfrm>
              <a:prstGeom prst="roundRect">
                <a:avLst/>
              </a:prstGeom>
              <a:solidFill>
                <a:srgbClr val="FF0000">
                  <a:alpha val="33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21" name="圖片 20">
            <a:extLst>
              <a:ext uri="{FF2B5EF4-FFF2-40B4-BE49-F238E27FC236}">
                <a16:creationId xmlns:a16="http://schemas.microsoft.com/office/drawing/2014/main" id="{ADF9DC34-2448-D9AA-3A5E-7DCB3B37AB5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8405" y="1801700"/>
            <a:ext cx="3695382" cy="4291411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6C946889-2CC0-6C74-45E0-17016542501F}"/>
              </a:ext>
            </a:extLst>
          </p:cNvPr>
          <p:cNvSpPr txBox="1"/>
          <p:nvPr/>
        </p:nvSpPr>
        <p:spPr>
          <a:xfrm>
            <a:off x="898405" y="1291577"/>
            <a:ext cx="3065453" cy="375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KT89S51</a:t>
            </a:r>
            <a:r>
              <a:rPr lang="zh-TW" altLang="en-US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實驗板 按鍵 腳位</a:t>
            </a:r>
            <a:endParaRPr lang="en-US" altLang="zh-TW" sz="1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C21AF6C-8460-6AE4-22E8-FED20E62ED00}"/>
              </a:ext>
            </a:extLst>
          </p:cNvPr>
          <p:cNvSpPr txBox="1"/>
          <p:nvPr/>
        </p:nvSpPr>
        <p:spPr>
          <a:xfrm>
            <a:off x="1086338" y="6135202"/>
            <a:ext cx="859275" cy="416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left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5971BC9-9EDF-728B-F3C5-26B416908A0B}"/>
              </a:ext>
            </a:extLst>
          </p:cNvPr>
          <p:cNvSpPr txBox="1"/>
          <p:nvPr/>
        </p:nvSpPr>
        <p:spPr>
          <a:xfrm>
            <a:off x="1945613" y="6135202"/>
            <a:ext cx="859275" cy="416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right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ED2197C-2B1D-FF8F-4745-EFBFB91C7C7D}"/>
              </a:ext>
            </a:extLst>
          </p:cNvPr>
          <p:cNvSpPr txBox="1"/>
          <p:nvPr/>
        </p:nvSpPr>
        <p:spPr>
          <a:xfrm>
            <a:off x="2804888" y="6135202"/>
            <a:ext cx="859275" cy="416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up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F534F2D7-DA0C-9270-1FFC-8F31B5C681D9}"/>
              </a:ext>
            </a:extLst>
          </p:cNvPr>
          <p:cNvSpPr txBox="1"/>
          <p:nvPr/>
        </p:nvSpPr>
        <p:spPr>
          <a:xfrm>
            <a:off x="3664163" y="6135202"/>
            <a:ext cx="859275" cy="416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down</a:t>
            </a: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92405CEC-611E-00F0-3588-CF85EE7D567B}"/>
              </a:ext>
            </a:extLst>
          </p:cNvPr>
          <p:cNvCxnSpPr/>
          <p:nvPr/>
        </p:nvCxnSpPr>
        <p:spPr>
          <a:xfrm>
            <a:off x="1526135" y="5694694"/>
            <a:ext cx="0" cy="46888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9" name="直線單箭頭接點 2048">
            <a:extLst>
              <a:ext uri="{FF2B5EF4-FFF2-40B4-BE49-F238E27FC236}">
                <a16:creationId xmlns:a16="http://schemas.microsoft.com/office/drawing/2014/main" id="{8FBAB031-964E-CB89-8517-6A6BE1AD51D3}"/>
              </a:ext>
            </a:extLst>
          </p:cNvPr>
          <p:cNvCxnSpPr/>
          <p:nvPr/>
        </p:nvCxnSpPr>
        <p:spPr>
          <a:xfrm>
            <a:off x="2397705" y="5694694"/>
            <a:ext cx="0" cy="46888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2" name="直線單箭頭接點 2051">
            <a:extLst>
              <a:ext uri="{FF2B5EF4-FFF2-40B4-BE49-F238E27FC236}">
                <a16:creationId xmlns:a16="http://schemas.microsoft.com/office/drawing/2014/main" id="{D291D327-6ECA-9CEE-E0C1-CEB16FFEB532}"/>
              </a:ext>
            </a:extLst>
          </p:cNvPr>
          <p:cNvCxnSpPr/>
          <p:nvPr/>
        </p:nvCxnSpPr>
        <p:spPr>
          <a:xfrm>
            <a:off x="3234525" y="5694694"/>
            <a:ext cx="0" cy="46888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4" name="直線單箭頭接點 2053">
            <a:extLst>
              <a:ext uri="{FF2B5EF4-FFF2-40B4-BE49-F238E27FC236}">
                <a16:creationId xmlns:a16="http://schemas.microsoft.com/office/drawing/2014/main" id="{DD73EE2B-48A3-2B8A-DB04-77D40A4E26A0}"/>
              </a:ext>
            </a:extLst>
          </p:cNvPr>
          <p:cNvCxnSpPr/>
          <p:nvPr/>
        </p:nvCxnSpPr>
        <p:spPr>
          <a:xfrm>
            <a:off x="4087285" y="5694694"/>
            <a:ext cx="0" cy="46888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58" name="文字方塊 2057">
            <a:extLst>
              <a:ext uri="{FF2B5EF4-FFF2-40B4-BE49-F238E27FC236}">
                <a16:creationId xmlns:a16="http://schemas.microsoft.com/office/drawing/2014/main" id="{B1BA90F6-C8A3-0BDA-F01C-FBE389104DF5}"/>
              </a:ext>
            </a:extLst>
          </p:cNvPr>
          <p:cNvSpPr txBox="1"/>
          <p:nvPr/>
        </p:nvSpPr>
        <p:spPr>
          <a:xfrm>
            <a:off x="11097382" y="2904693"/>
            <a:ext cx="991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GND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61" name="接點: 肘形 2060">
            <a:extLst>
              <a:ext uri="{FF2B5EF4-FFF2-40B4-BE49-F238E27FC236}">
                <a16:creationId xmlns:a16="http://schemas.microsoft.com/office/drawing/2014/main" id="{CED245FC-8FF0-1655-9122-7860436FCF48}"/>
              </a:ext>
            </a:extLst>
          </p:cNvPr>
          <p:cNvCxnSpPr>
            <a:cxnSpLocks/>
            <a:stCxn id="2058" idx="2"/>
          </p:cNvCxnSpPr>
          <p:nvPr/>
        </p:nvCxnSpPr>
        <p:spPr>
          <a:xfrm rot="5400000">
            <a:off x="10004862" y="3958746"/>
            <a:ext cx="2304000" cy="87300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67" name="文字方塊 2066">
            <a:extLst>
              <a:ext uri="{FF2B5EF4-FFF2-40B4-BE49-F238E27FC236}">
                <a16:creationId xmlns:a16="http://schemas.microsoft.com/office/drawing/2014/main" id="{746A9008-2F49-46AA-F544-44E5B2D5D5DE}"/>
              </a:ext>
            </a:extLst>
          </p:cNvPr>
          <p:cNvSpPr txBox="1"/>
          <p:nvPr/>
        </p:nvSpPr>
        <p:spPr>
          <a:xfrm>
            <a:off x="10013487" y="6135202"/>
            <a:ext cx="859275" cy="416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enter</a:t>
            </a:r>
          </a:p>
        </p:txBody>
      </p:sp>
      <p:cxnSp>
        <p:nvCxnSpPr>
          <p:cNvPr id="2068" name="直線單箭頭接點 2067">
            <a:extLst>
              <a:ext uri="{FF2B5EF4-FFF2-40B4-BE49-F238E27FC236}">
                <a16:creationId xmlns:a16="http://schemas.microsoft.com/office/drawing/2014/main" id="{6FCDCB3E-DEBC-111F-B62C-58E10EA56925}"/>
              </a:ext>
            </a:extLst>
          </p:cNvPr>
          <p:cNvCxnSpPr/>
          <p:nvPr/>
        </p:nvCxnSpPr>
        <p:spPr>
          <a:xfrm>
            <a:off x="10436609" y="5694694"/>
            <a:ext cx="0" cy="46888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0" name="直線接點 2069">
            <a:extLst>
              <a:ext uri="{FF2B5EF4-FFF2-40B4-BE49-F238E27FC236}">
                <a16:creationId xmlns:a16="http://schemas.microsoft.com/office/drawing/2014/main" id="{ADEF9D0C-D078-581D-5D39-64E2FA9D0CB0}"/>
              </a:ext>
            </a:extLst>
          </p:cNvPr>
          <p:cNvCxnSpPr>
            <a:cxnSpLocks/>
          </p:cNvCxnSpPr>
          <p:nvPr/>
        </p:nvCxnSpPr>
        <p:spPr>
          <a:xfrm flipV="1">
            <a:off x="8522143" y="5233268"/>
            <a:ext cx="1675343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3" name="接點: 肘形 2072">
            <a:extLst>
              <a:ext uri="{FF2B5EF4-FFF2-40B4-BE49-F238E27FC236}">
                <a16:creationId xmlns:a16="http://schemas.microsoft.com/office/drawing/2014/main" id="{39BB3CC0-3217-D283-CC27-37C9B61376E2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234525" y="4368800"/>
            <a:ext cx="4344124" cy="828474"/>
          </a:xfrm>
          <a:prstGeom prst="bentConnector3">
            <a:avLst>
              <a:gd name="adj1" fmla="val 38745"/>
            </a:avLst>
          </a:prstGeom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5" name="接點: 肘形 2074">
            <a:extLst>
              <a:ext uri="{FF2B5EF4-FFF2-40B4-BE49-F238E27FC236}">
                <a16:creationId xmlns:a16="http://schemas.microsoft.com/office/drawing/2014/main" id="{4FF11A85-3B86-2C86-ECBA-F9CAC51826BC}"/>
              </a:ext>
            </a:extLst>
          </p:cNvPr>
          <p:cNvCxnSpPr>
            <a:cxnSpLocks/>
          </p:cNvCxnSpPr>
          <p:nvPr/>
        </p:nvCxnSpPr>
        <p:spPr>
          <a:xfrm>
            <a:off x="3234525" y="4622800"/>
            <a:ext cx="4343246" cy="835032"/>
          </a:xfrm>
          <a:prstGeom prst="bentConnector3">
            <a:avLst>
              <a:gd name="adj1" fmla="val 38772"/>
            </a:avLst>
          </a:prstGeom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6" name="接點: 肘形 2075">
            <a:extLst>
              <a:ext uri="{FF2B5EF4-FFF2-40B4-BE49-F238E27FC236}">
                <a16:creationId xmlns:a16="http://schemas.microsoft.com/office/drawing/2014/main" id="{768219FD-D94F-DDA2-3F70-7EE5ECD689E5}"/>
              </a:ext>
            </a:extLst>
          </p:cNvPr>
          <p:cNvCxnSpPr>
            <a:cxnSpLocks/>
          </p:cNvCxnSpPr>
          <p:nvPr/>
        </p:nvCxnSpPr>
        <p:spPr>
          <a:xfrm>
            <a:off x="3234525" y="4815840"/>
            <a:ext cx="4343246" cy="882412"/>
          </a:xfrm>
          <a:prstGeom prst="bentConnector3">
            <a:avLst>
              <a:gd name="adj1" fmla="val 38772"/>
            </a:avLst>
          </a:prstGeom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7" name="接點: 肘形 2076">
            <a:extLst>
              <a:ext uri="{FF2B5EF4-FFF2-40B4-BE49-F238E27FC236}">
                <a16:creationId xmlns:a16="http://schemas.microsoft.com/office/drawing/2014/main" id="{EAE899E3-341B-598D-694D-A1F7E5E6A5D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027680" y="2904693"/>
            <a:ext cx="2394477" cy="1021413"/>
          </a:xfrm>
          <a:prstGeom prst="bentConnector3">
            <a:avLst>
              <a:gd name="adj1" fmla="val 71640"/>
            </a:avLst>
          </a:prstGeom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接點: 肘形 1024">
            <a:extLst>
              <a:ext uri="{FF2B5EF4-FFF2-40B4-BE49-F238E27FC236}">
                <a16:creationId xmlns:a16="http://schemas.microsoft.com/office/drawing/2014/main" id="{96946122-7E3C-5B11-CD43-F33949D0FE97}"/>
              </a:ext>
            </a:extLst>
          </p:cNvPr>
          <p:cNvCxnSpPr>
            <a:cxnSpLocks/>
          </p:cNvCxnSpPr>
          <p:nvPr/>
        </p:nvCxnSpPr>
        <p:spPr>
          <a:xfrm>
            <a:off x="3027680" y="3098702"/>
            <a:ext cx="2394477" cy="1021413"/>
          </a:xfrm>
          <a:prstGeom prst="bentConnector3">
            <a:avLst>
              <a:gd name="adj1" fmla="val 71639"/>
            </a:avLst>
          </a:prstGeom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2" name="圖片 1041">
            <a:extLst>
              <a:ext uri="{FF2B5EF4-FFF2-40B4-BE49-F238E27FC236}">
                <a16:creationId xmlns:a16="http://schemas.microsoft.com/office/drawing/2014/main" id="{4F6F63A1-AFE8-5105-7BBB-3159FCBCDA7E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5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543" b="93467" l="7914" r="94245">
                        <a14:foregroundMark x1="28777" y1="26633" x2="53237" y2="47236"/>
                        <a14:foregroundMark x1="53957" y1="27136" x2="76259" y2="63317"/>
                        <a14:foregroundMark x1="39568" y1="43719" x2="63309" y2="62312"/>
                        <a14:foregroundMark x1="84892" y1="31658" x2="85612" y2="59799"/>
                        <a14:foregroundMark x1="10791" y1="9045" x2="10791" y2="12563"/>
                        <a14:foregroundMark x1="10791" y1="24121" x2="10791" y2="41709"/>
                        <a14:foregroundMark x1="14388" y1="50251" x2="27338" y2="66834"/>
                        <a14:foregroundMark x1="41007" y1="25628" x2="73381" y2="24623"/>
                        <a14:foregroundMark x1="74101" y1="24623" x2="74101" y2="24623"/>
                        <a14:foregroundMark x1="89928" y1="11558" x2="92086" y2="20603"/>
                        <a14:foregroundMark x1="94245" y1="31156" x2="93525" y2="46231"/>
                        <a14:foregroundMark x1="14388" y1="51256" x2="7914" y2="63819"/>
                        <a14:foregroundMark x1="20863" y1="66332" x2="46763" y2="78894"/>
                        <a14:foregroundMark x1="62590" y1="75879" x2="71942" y2="76884"/>
                        <a14:foregroundMark x1="88489" y1="90452" x2="88489" y2="90452"/>
                        <a14:foregroundMark x1="88489" y1="84925" x2="89209" y2="81407"/>
                        <a14:foregroundMark x1="8633" y1="90955" x2="10791" y2="80402"/>
                        <a14:foregroundMark x1="12950" y1="93467" x2="11511" y2="90452"/>
                        <a14:foregroundMark x1="85612" y1="75879" x2="83453" y2="72362"/>
                        <a14:foregroundMark x1="56835" y1="41709" x2="60432" y2="59799"/>
                        <a14:foregroundMark x1="55396" y1="34673" x2="54676" y2="56784"/>
                        <a14:foregroundMark x1="11511" y1="72864" x2="28058" y2="68342"/>
                      </a14:backgroundRemoval>
                    </a14:imgEffect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10239581" y="5096940"/>
            <a:ext cx="437356" cy="61385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7C094E7-E6D4-8FF1-BCFA-FCB9D7DBEABB}"/>
              </a:ext>
            </a:extLst>
          </p:cNvPr>
          <p:cNvSpPr/>
          <p:nvPr/>
        </p:nvSpPr>
        <p:spPr>
          <a:xfrm>
            <a:off x="2146536" y="2721228"/>
            <a:ext cx="1035676" cy="509842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D2E519C-7401-4A59-9002-DA73884FAA39}"/>
              </a:ext>
            </a:extLst>
          </p:cNvPr>
          <p:cNvSpPr/>
          <p:nvPr/>
        </p:nvSpPr>
        <p:spPr>
          <a:xfrm>
            <a:off x="3080574" y="4162813"/>
            <a:ext cx="883281" cy="828474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77294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4" descr="Angry Birds VR: Isle of Pigs (English, Korean, Japanese)">
            <a:extLst>
              <a:ext uri="{FF2B5EF4-FFF2-40B4-BE49-F238E27FC236}">
                <a16:creationId xmlns:a16="http://schemas.microsoft.com/office/drawing/2014/main" id="{BC1C923D-05BA-B740-BF84-01778DFA3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33DC847-2C09-0AF0-09EA-A12341BB5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054" y="401827"/>
            <a:ext cx="10515600" cy="1325563"/>
          </a:xfrm>
        </p:spPr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Buzzer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2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電路圖</a:t>
            </a:r>
            <a:endParaRPr lang="zh-TW" altLang="en-US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C477F629-2062-F2A2-6293-7CDCC322B598}"/>
              </a:ext>
            </a:extLst>
          </p:cNvPr>
          <p:cNvGrpSpPr/>
          <p:nvPr/>
        </p:nvGrpSpPr>
        <p:grpSpPr>
          <a:xfrm>
            <a:off x="4729261" y="868468"/>
            <a:ext cx="3185120" cy="5328223"/>
            <a:chOff x="1062847" y="1278884"/>
            <a:chExt cx="3185120" cy="5328223"/>
          </a:xfrm>
        </p:grpSpPr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0E43B21B-9CF4-03B8-120D-27959F184BA6}"/>
                </a:ext>
              </a:extLst>
            </p:cNvPr>
            <p:cNvSpPr txBox="1"/>
            <p:nvPr/>
          </p:nvSpPr>
          <p:spPr>
            <a:xfrm>
              <a:off x="1062847" y="1278884"/>
              <a:ext cx="3065453" cy="375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AT89S52</a:t>
              </a:r>
              <a:r>
                <a:rPr lang="zh-TW" altLang="en-US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晶片 </a:t>
              </a:r>
              <a:r>
                <a:rPr lang="en-US" altLang="zh-TW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buzzer</a:t>
              </a:r>
              <a:r>
                <a:rPr lang="zh-TW" altLang="en-US" sz="1400" b="1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腳位</a:t>
              </a:r>
              <a:endParaRPr lang="en-US" altLang="zh-TW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B7CB62FB-7637-160F-D4E3-4552E9A27990}"/>
                </a:ext>
              </a:extLst>
            </p:cNvPr>
            <p:cNvGrpSpPr/>
            <p:nvPr/>
          </p:nvGrpSpPr>
          <p:grpSpPr>
            <a:xfrm>
              <a:off x="1106254" y="1777309"/>
              <a:ext cx="3141713" cy="4829798"/>
              <a:chOff x="1106254" y="1777309"/>
              <a:chExt cx="3141713" cy="4829798"/>
            </a:xfrm>
          </p:grpSpPr>
          <p:pic>
            <p:nvPicPr>
              <p:cNvPr id="1026" name="Picture 2" descr="AT89S51 8-Bit Microcontroller | Makers Electronics">
                <a:extLst>
                  <a:ext uri="{FF2B5EF4-FFF2-40B4-BE49-F238E27FC236}">
                    <a16:creationId xmlns:a16="http://schemas.microsoft.com/office/drawing/2014/main" id="{2960C635-8C34-C2BC-9AAF-1F3B956CFE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334"/>
              <a:stretch/>
            </p:blipFill>
            <p:spPr bwMode="auto">
              <a:xfrm>
                <a:off x="1106254" y="1777309"/>
                <a:ext cx="3141713" cy="48297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F54D996D-4084-0E0E-1D8A-53C462848D62}"/>
                  </a:ext>
                </a:extLst>
              </p:cNvPr>
              <p:cNvSpPr/>
              <p:nvPr/>
            </p:nvSpPr>
            <p:spPr>
              <a:xfrm>
                <a:off x="1180946" y="5488945"/>
                <a:ext cx="943494" cy="219918"/>
              </a:xfrm>
              <a:prstGeom prst="roundRect">
                <a:avLst/>
              </a:prstGeom>
              <a:solidFill>
                <a:srgbClr val="FF0000">
                  <a:alpha val="33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21" name="圖片 20">
            <a:extLst>
              <a:ext uri="{FF2B5EF4-FFF2-40B4-BE49-F238E27FC236}">
                <a16:creationId xmlns:a16="http://schemas.microsoft.com/office/drawing/2014/main" id="{ADF9DC34-2448-D9AA-3A5E-7DCB3B37AB5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0643" y="2443760"/>
            <a:ext cx="3695382" cy="4291411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6C946889-2CC0-6C74-45E0-17016542501F}"/>
              </a:ext>
            </a:extLst>
          </p:cNvPr>
          <p:cNvSpPr txBox="1"/>
          <p:nvPr/>
        </p:nvSpPr>
        <p:spPr>
          <a:xfrm>
            <a:off x="290643" y="1933637"/>
            <a:ext cx="3065453" cy="375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KT89S51</a:t>
            </a:r>
            <a:r>
              <a:rPr lang="zh-TW" altLang="en-US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實驗板 </a:t>
            </a:r>
            <a:r>
              <a:rPr lang="en-US" altLang="zh-TW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buzzer</a:t>
            </a:r>
            <a:r>
              <a:rPr lang="zh-TW" altLang="en-US" sz="1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腳位</a:t>
            </a:r>
            <a:endParaRPr lang="en-US" altLang="zh-TW" sz="1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EC05E68-E152-737C-F6C0-F8A8DACF0F86}"/>
              </a:ext>
            </a:extLst>
          </p:cNvPr>
          <p:cNvSpPr txBox="1"/>
          <p:nvPr/>
        </p:nvSpPr>
        <p:spPr>
          <a:xfrm>
            <a:off x="5513404" y="6213823"/>
            <a:ext cx="6094248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由 </a:t>
            </a:r>
            <a:r>
              <a:rPr lang="en-US" altLang="zh-TW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AT89S52</a:t>
            </a:r>
            <a:r>
              <a:rPr lang="zh-TW" alt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腳位控制實驗板上的</a:t>
            </a:r>
            <a:r>
              <a:rPr lang="en-US" altLang="zh-TW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P3_7</a:t>
            </a:r>
            <a:r>
              <a:rPr lang="zh-TW" alt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腳位接著的 </a:t>
            </a:r>
            <a:r>
              <a:rPr lang="en-US" altLang="zh-TW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Buzzer</a:t>
            </a:r>
          </a:p>
        </p:txBody>
      </p:sp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1113EAA5-1C6F-F9F9-348E-38E2383F51D2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418080" y="4734654"/>
            <a:ext cx="2429280" cy="453834"/>
          </a:xfrm>
          <a:prstGeom prst="bentConnector3">
            <a:avLst>
              <a:gd name="adj1" fmla="val 75512"/>
            </a:avLst>
          </a:prstGeom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圖片 12">
            <a:extLst>
              <a:ext uri="{FF2B5EF4-FFF2-40B4-BE49-F238E27FC236}">
                <a16:creationId xmlns:a16="http://schemas.microsoft.com/office/drawing/2014/main" id="{33E1C399-9ECE-F67C-4018-630D4BDB93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66854" y="533410"/>
            <a:ext cx="5344236" cy="489048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CA908673-F2D1-C48F-76CA-DBE024338F8C}"/>
              </a:ext>
            </a:extLst>
          </p:cNvPr>
          <p:cNvSpPr/>
          <p:nvPr/>
        </p:nvSpPr>
        <p:spPr>
          <a:xfrm>
            <a:off x="8347187" y="1489778"/>
            <a:ext cx="2178573" cy="26085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C91C05C-7B5B-1B31-D445-A69454C26618}"/>
              </a:ext>
            </a:extLst>
          </p:cNvPr>
          <p:cNvSpPr/>
          <p:nvPr/>
        </p:nvSpPr>
        <p:spPr>
          <a:xfrm>
            <a:off x="1617185" y="4488180"/>
            <a:ext cx="935515" cy="367144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58962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2375</TotalTime>
  <Words>1056</Words>
  <Application>Microsoft Office PowerPoint</Application>
  <PresentationFormat>寬螢幕</PresentationFormat>
  <Paragraphs>145</Paragraphs>
  <Slides>18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5" baseType="lpstr">
      <vt:lpstr>微軟正黑體</vt:lpstr>
      <vt:lpstr>Aptos</vt:lpstr>
      <vt:lpstr>Aptos Display</vt:lpstr>
      <vt:lpstr>Arial</vt:lpstr>
      <vt:lpstr>Cambria Math</vt:lpstr>
      <vt:lpstr>Times New Roman</vt:lpstr>
      <vt:lpstr>Office 佈景主題</vt:lpstr>
      <vt:lpstr>PowerPoint 簡報</vt:lpstr>
      <vt:lpstr>PowerPoint 簡報</vt:lpstr>
      <vt:lpstr>遊戲功能簡介</vt:lpstr>
      <vt:lpstr>系統架構 (元件功能&amp;通訊介面)</vt:lpstr>
      <vt:lpstr>AT89S52 基本電路圖</vt:lpstr>
      <vt:lpstr>UART 通訊電路圖</vt:lpstr>
      <vt:lpstr>I2C 通訊電路圖</vt:lpstr>
      <vt:lpstr>Button 電路圖</vt:lpstr>
      <vt:lpstr>Buzzer 電路圖</vt:lpstr>
      <vt:lpstr>LED 電路圖 (Optional)</vt:lpstr>
      <vt:lpstr>軟體流程圖</vt:lpstr>
      <vt:lpstr>軟體架構介紹 (主要架構 State Machine)</vt:lpstr>
      <vt:lpstr>軟體架構介紹 (UART)</vt:lpstr>
      <vt:lpstr>軟體架構介紹 (I2C)</vt:lpstr>
      <vt:lpstr>軟體架構介紹 (遊戲控制)</vt:lpstr>
      <vt:lpstr>軟體架構介紹 (Buzzer 播放音樂) </vt:lpstr>
      <vt:lpstr>DEMO 影片</vt:lpstr>
      <vt:lpstr>參考資料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Jing Chen</dc:creator>
  <cp:lastModifiedBy>Jing Chen</cp:lastModifiedBy>
  <cp:revision>96</cp:revision>
  <dcterms:created xsi:type="dcterms:W3CDTF">2024-01-18T22:12:38Z</dcterms:created>
  <dcterms:modified xsi:type="dcterms:W3CDTF">2024-01-21T19:04:40Z</dcterms:modified>
</cp:coreProperties>
</file>